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73" r:id="rId2"/>
  </p:sldMasterIdLst>
  <p:notesMasterIdLst>
    <p:notesMasterId r:id="rId74"/>
  </p:notesMasterIdLst>
  <p:sldIdLst>
    <p:sldId id="347" r:id="rId3"/>
    <p:sldId id="349" r:id="rId4"/>
    <p:sldId id="350" r:id="rId5"/>
    <p:sldId id="267" r:id="rId6"/>
    <p:sldId id="268" r:id="rId7"/>
    <p:sldId id="344" r:id="rId8"/>
    <p:sldId id="360" r:id="rId9"/>
    <p:sldId id="361" r:id="rId10"/>
    <p:sldId id="269" r:id="rId11"/>
    <p:sldId id="358" r:id="rId12"/>
    <p:sldId id="359" r:id="rId13"/>
    <p:sldId id="291" r:id="rId14"/>
    <p:sldId id="345" r:id="rId15"/>
    <p:sldId id="363" r:id="rId16"/>
    <p:sldId id="362" r:id="rId17"/>
    <p:sldId id="338" r:id="rId18"/>
    <p:sldId id="288" r:id="rId19"/>
    <p:sldId id="287" r:id="rId20"/>
    <p:sldId id="339" r:id="rId21"/>
    <p:sldId id="293" r:id="rId22"/>
    <p:sldId id="294" r:id="rId23"/>
    <p:sldId id="340" r:id="rId24"/>
    <p:sldId id="295" r:id="rId25"/>
    <p:sldId id="296" r:id="rId26"/>
    <p:sldId id="297" r:id="rId27"/>
    <p:sldId id="298" r:id="rId28"/>
    <p:sldId id="270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6" r:id="rId37"/>
    <p:sldId id="307" r:id="rId38"/>
    <p:sldId id="308" r:id="rId39"/>
    <p:sldId id="309" r:id="rId40"/>
    <p:sldId id="364" r:id="rId41"/>
    <p:sldId id="271" r:id="rId42"/>
    <p:sldId id="311" r:id="rId43"/>
    <p:sldId id="312" r:id="rId44"/>
    <p:sldId id="313" r:id="rId45"/>
    <p:sldId id="314" r:id="rId46"/>
    <p:sldId id="315" r:id="rId47"/>
    <p:sldId id="348" r:id="rId48"/>
    <p:sldId id="272" r:id="rId49"/>
    <p:sldId id="318" r:id="rId50"/>
    <p:sldId id="319" r:id="rId51"/>
    <p:sldId id="365" r:id="rId52"/>
    <p:sldId id="320" r:id="rId53"/>
    <p:sldId id="321" r:id="rId54"/>
    <p:sldId id="322" r:id="rId55"/>
    <p:sldId id="323" r:id="rId56"/>
    <p:sldId id="324" r:id="rId57"/>
    <p:sldId id="325" r:id="rId58"/>
    <p:sldId id="327" r:id="rId59"/>
    <p:sldId id="328" r:id="rId60"/>
    <p:sldId id="329" r:id="rId61"/>
    <p:sldId id="330" r:id="rId62"/>
    <p:sldId id="331" r:id="rId63"/>
    <p:sldId id="332" r:id="rId64"/>
    <p:sldId id="333" r:id="rId65"/>
    <p:sldId id="334" r:id="rId66"/>
    <p:sldId id="357" r:id="rId67"/>
    <p:sldId id="356" r:id="rId68"/>
    <p:sldId id="355" r:id="rId69"/>
    <p:sldId id="354" r:id="rId70"/>
    <p:sldId id="353" r:id="rId71"/>
    <p:sldId id="352" r:id="rId72"/>
    <p:sldId id="351" r:id="rId73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20000"/>
      </a:spcBef>
      <a:spcAft>
        <a:spcPct val="0"/>
      </a:spcAft>
      <a:defRPr sz="2200" kern="1200">
        <a:solidFill>
          <a:schemeClr val="bg2"/>
        </a:solidFill>
        <a:latin typeface="Franklin Gothic Demi Cond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200" kern="1200">
        <a:solidFill>
          <a:schemeClr val="bg2"/>
        </a:solidFill>
        <a:latin typeface="Franklin Gothic Demi Cond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200" kern="1200">
        <a:solidFill>
          <a:schemeClr val="bg2"/>
        </a:solidFill>
        <a:latin typeface="Franklin Gothic Demi Cond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200" kern="1200">
        <a:solidFill>
          <a:schemeClr val="bg2"/>
        </a:solidFill>
        <a:latin typeface="Franklin Gothic Demi Cond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200" kern="1200">
        <a:solidFill>
          <a:schemeClr val="bg2"/>
        </a:solidFill>
        <a:latin typeface="Franklin Gothic Demi Cond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bg2"/>
        </a:solidFill>
        <a:latin typeface="Franklin Gothic Demi Cond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bg2"/>
        </a:solidFill>
        <a:latin typeface="Franklin Gothic Demi Cond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bg2"/>
        </a:solidFill>
        <a:latin typeface="Franklin Gothic Demi Cond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bg2"/>
        </a:solidFill>
        <a:latin typeface="Franklin Gothic Demi Cond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660"/>
  </p:normalViewPr>
  <p:slideViewPr>
    <p:cSldViewPr>
      <p:cViewPr varScale="1">
        <p:scale>
          <a:sx n="110" d="100"/>
          <a:sy n="110" d="100"/>
        </p:scale>
        <p:origin x="156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viewProps" Target="viewProp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98B22-9A0D-4B3D-842E-F60661D5B3A1}" type="datetimeFigureOut">
              <a:rPr lang="pl-PL" smtClean="0"/>
              <a:pPr/>
              <a:t>11.01.2023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A58EC0-9D85-40BB-947B-C2577F5F703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6879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/>
          <p:cNvSpPr txBox="1">
            <a:spLocks noChangeArrowheads="1"/>
          </p:cNvSpPr>
          <p:nvPr/>
        </p:nvSpPr>
        <p:spPr bwMode="auto">
          <a:xfrm>
            <a:off x="1144588" y="685800"/>
            <a:ext cx="4560887" cy="34210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410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1"/>
          <p:cNvSpPr txBox="1">
            <a:spLocks noChangeArrowheads="1"/>
          </p:cNvSpPr>
          <p:nvPr/>
        </p:nvSpPr>
        <p:spPr bwMode="auto">
          <a:xfrm>
            <a:off x="1144588" y="685800"/>
            <a:ext cx="4560887" cy="34210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hangingPunct="1">
              <a:spcBef>
                <a:spcPct val="0"/>
              </a:spcBef>
            </a:pPr>
            <a:endParaRPr lang="pl-PL" altLang="pl-PL" sz="2400">
              <a:solidFill>
                <a:schemeClr val="bg1"/>
              </a:solidFill>
            </a:endParaRPr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533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A58EC0-9D85-40BB-947B-C2577F5F703B}" type="slidenum">
              <a:rPr lang="pl-PL" smtClean="0"/>
              <a:pPr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4858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3E00F8-7354-4F0B-AD32-20EB935E5423}" type="slidenum">
              <a:rPr lang="pl-PL"/>
              <a:pPr/>
              <a:t>26</a:t>
            </a:fld>
            <a:endParaRPr lang="pl-PL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026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933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111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0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75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hangingPunct="1">
              <a:spcBef>
                <a:spcPct val="0"/>
              </a:spcBef>
            </a:pPr>
            <a:endParaRPr lang="pl-PL" altLang="pl-PL" sz="2400">
              <a:solidFill>
                <a:schemeClr val="bg1"/>
              </a:solidFill>
            </a:endParaRPr>
          </a:p>
        </p:txBody>
      </p:sp>
      <p:sp>
        <p:nvSpPr>
          <p:cNvPr id="10547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820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1" hangingPunct="1">
              <a:spcBef>
                <a:spcPct val="0"/>
              </a:spcBef>
            </a:pPr>
            <a:endParaRPr lang="pl-PL" altLang="pl-PL" sz="2400">
              <a:solidFill>
                <a:schemeClr val="bg1"/>
              </a:solidFill>
            </a:endParaRPr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0524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816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umed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71600" y="3357562"/>
            <a:ext cx="6843738" cy="928694"/>
          </a:xfrm>
        </p:spPr>
        <p:txBody>
          <a:bodyPr/>
          <a:lstStyle>
            <a:lvl1pPr algn="l">
              <a:defRPr sz="4300">
                <a:solidFill>
                  <a:schemeClr val="bg1">
                    <a:lumMod val="50000"/>
                  </a:schemeClr>
                </a:solidFill>
                <a:latin typeface="Franklin Gothic Demi Cond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57290" y="4357694"/>
            <a:ext cx="6400800" cy="500066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>
                    <a:lumMod val="50000"/>
                  </a:schemeClr>
                </a:solidFill>
                <a:latin typeface="Franklin Gothic Demi Con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pl-PL" dirty="0"/>
          </a:p>
        </p:txBody>
      </p:sp>
      <p:sp>
        <p:nvSpPr>
          <p:cNvPr id="11" name="Symbol zastępczy tekstu 10"/>
          <p:cNvSpPr>
            <a:spLocks noGrp="1"/>
          </p:cNvSpPr>
          <p:nvPr>
            <p:ph type="body" sz="quarter" idx="11"/>
          </p:nvPr>
        </p:nvSpPr>
        <p:spPr>
          <a:xfrm>
            <a:off x="1357290" y="4929198"/>
            <a:ext cx="5643563" cy="357190"/>
          </a:xfr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300">
                <a:solidFill>
                  <a:schemeClr val="bg1">
                    <a:lumMod val="50000"/>
                  </a:schemeClr>
                </a:solidFill>
                <a:latin typeface="Swis721ThEU" pitchFamily="2" charset="-18"/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12"/>
          </p:nvPr>
        </p:nvSpPr>
        <p:spPr>
          <a:xfrm>
            <a:off x="714380" y="6500834"/>
            <a:ext cx="4572000" cy="252000"/>
          </a:xfrm>
        </p:spPr>
        <p:txBody>
          <a:bodyPr>
            <a:normAutofit/>
          </a:bodyPr>
          <a:lstStyle>
            <a:lvl1pPr>
              <a:buNone/>
              <a:defRPr sz="1000" baseline="0">
                <a:solidFill>
                  <a:schemeClr val="bg1">
                    <a:lumMod val="50000"/>
                  </a:schemeClr>
                </a:solidFill>
                <a:latin typeface="Swis721ThEU" pitchFamily="2" charset="-18"/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9129A-C4B7-46C2-B24E-E714252524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14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1104C-93A0-401E-B39B-69D8FD551969}" type="datetimeFigureOut">
              <a:rPr lang="pl-PL" smtClean="0"/>
              <a:t>11.01.2023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82C7-A4A4-4D84-8B14-4491444F85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9590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1104C-93A0-401E-B39B-69D8FD551969}" type="datetimeFigureOut">
              <a:rPr lang="pl-PL" smtClean="0"/>
              <a:t>11.01.2023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82C7-A4A4-4D84-8B14-4491444F85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3870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1104C-93A0-401E-B39B-69D8FD551969}" type="datetimeFigureOut">
              <a:rPr lang="pl-PL" smtClean="0"/>
              <a:t>11.01.2023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82C7-A4A4-4D84-8B14-4491444F85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8548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1104C-93A0-401E-B39B-69D8FD551969}" type="datetimeFigureOut">
              <a:rPr lang="pl-PL" smtClean="0"/>
              <a:t>11.01.2023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82C7-A4A4-4D84-8B14-4491444F85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7520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1104C-93A0-401E-B39B-69D8FD551969}" type="datetimeFigureOut">
              <a:rPr lang="pl-PL" smtClean="0"/>
              <a:t>11.01.2023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82C7-A4A4-4D84-8B14-4491444F85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2205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1104C-93A0-401E-B39B-69D8FD551969}" type="datetimeFigureOut">
              <a:rPr lang="pl-PL" smtClean="0"/>
              <a:t>11.01.2023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82C7-A4A4-4D84-8B14-4491444F85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72753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1104C-93A0-401E-B39B-69D8FD551969}" type="datetimeFigureOut">
              <a:rPr lang="pl-PL" smtClean="0"/>
              <a:t>11.01.2023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82C7-A4A4-4D84-8B14-4491444F85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24327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ytuł i zawartość um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bg1">
                    <a:lumMod val="50000"/>
                  </a:schemeClr>
                </a:solidFill>
                <a:latin typeface="Franklin Gothic Demi Cond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500594"/>
          </a:xfrm>
        </p:spPr>
        <p:txBody>
          <a:bodyPr>
            <a:normAutofit/>
          </a:bodyPr>
          <a:lstStyle>
            <a:lvl1pPr algn="l">
              <a:buNone/>
              <a:defRPr sz="2000" baseline="0">
                <a:solidFill>
                  <a:schemeClr val="bg1">
                    <a:lumMod val="50000"/>
                  </a:schemeClr>
                </a:solidFill>
                <a:latin typeface="Franklin Gothic Demi Cond" pitchFamily="34" charset="0"/>
              </a:defRPr>
            </a:lvl1pPr>
            <a:lvl2pPr algn="l">
              <a:defRPr sz="2000">
                <a:solidFill>
                  <a:schemeClr val="bg1">
                    <a:lumMod val="50000"/>
                  </a:schemeClr>
                </a:solidFill>
                <a:latin typeface="Franklin Gothic Demi Cond" pitchFamily="34" charset="0"/>
              </a:defRPr>
            </a:lvl2pPr>
            <a:lvl3pPr algn="l">
              <a:defRPr sz="2000">
                <a:solidFill>
                  <a:schemeClr val="bg1">
                    <a:lumMod val="50000"/>
                  </a:schemeClr>
                </a:solidFill>
                <a:latin typeface="Franklin Gothic Demi Cond" pitchFamily="34" charset="0"/>
              </a:defRPr>
            </a:lvl3pPr>
            <a:lvl4pPr algn="l">
              <a:defRPr sz="2000">
                <a:solidFill>
                  <a:schemeClr val="bg1">
                    <a:lumMod val="50000"/>
                  </a:schemeClr>
                </a:solidFill>
                <a:latin typeface="Franklin Gothic Demi Cond" pitchFamily="34" charset="0"/>
              </a:defRPr>
            </a:lvl4pPr>
            <a:lvl5pPr algn="l">
              <a:defRPr sz="2000">
                <a:solidFill>
                  <a:schemeClr val="bg1">
                    <a:lumMod val="50000"/>
                  </a:schemeClr>
                </a:solidFill>
                <a:latin typeface="Franklin Gothic Demi Cond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10"/>
          </p:nvPr>
        </p:nvSpPr>
        <p:spPr>
          <a:xfrm>
            <a:off x="428623" y="6300000"/>
            <a:ext cx="3857625" cy="415148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bg1">
                    <a:lumMod val="50000"/>
                  </a:schemeClr>
                </a:solidFill>
                <a:latin typeface="Franklin Gothic Demi Cond" pitchFamily="34" charset="0"/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5378852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ytuł, tekst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Rectangle 2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61029-1EE8-4E30-8951-2E818C36B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58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 um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bg1">
                    <a:lumMod val="50000"/>
                  </a:schemeClr>
                </a:solidFill>
                <a:latin typeface="Franklin Gothic Demi Cond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500594"/>
          </a:xfrm>
        </p:spPr>
        <p:txBody>
          <a:bodyPr>
            <a:normAutofit/>
          </a:bodyPr>
          <a:lstStyle>
            <a:lvl1pPr algn="l">
              <a:buNone/>
              <a:defRPr sz="2000" baseline="0">
                <a:solidFill>
                  <a:schemeClr val="bg1">
                    <a:lumMod val="50000"/>
                  </a:schemeClr>
                </a:solidFill>
                <a:latin typeface="Franklin Gothic Demi Cond" pitchFamily="34" charset="0"/>
              </a:defRPr>
            </a:lvl1pPr>
            <a:lvl2pPr algn="l">
              <a:defRPr sz="2000">
                <a:solidFill>
                  <a:schemeClr val="bg1">
                    <a:lumMod val="50000"/>
                  </a:schemeClr>
                </a:solidFill>
                <a:latin typeface="Franklin Gothic Demi Cond" pitchFamily="34" charset="0"/>
              </a:defRPr>
            </a:lvl2pPr>
            <a:lvl3pPr algn="l">
              <a:defRPr sz="2000">
                <a:solidFill>
                  <a:schemeClr val="bg1">
                    <a:lumMod val="50000"/>
                  </a:schemeClr>
                </a:solidFill>
                <a:latin typeface="Franklin Gothic Demi Cond" pitchFamily="34" charset="0"/>
              </a:defRPr>
            </a:lvl3pPr>
            <a:lvl4pPr algn="l">
              <a:defRPr sz="2000">
                <a:solidFill>
                  <a:schemeClr val="bg1">
                    <a:lumMod val="50000"/>
                  </a:schemeClr>
                </a:solidFill>
                <a:latin typeface="Franklin Gothic Demi Cond" pitchFamily="34" charset="0"/>
              </a:defRPr>
            </a:lvl4pPr>
            <a:lvl5pPr algn="l">
              <a:defRPr sz="2000">
                <a:solidFill>
                  <a:schemeClr val="bg1">
                    <a:lumMod val="50000"/>
                  </a:schemeClr>
                </a:solidFill>
                <a:latin typeface="Franklin Gothic Demi Cond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10"/>
          </p:nvPr>
        </p:nvSpPr>
        <p:spPr>
          <a:xfrm>
            <a:off x="428623" y="6300000"/>
            <a:ext cx="3857625" cy="415148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bg1">
                    <a:lumMod val="50000"/>
                  </a:schemeClr>
                </a:solidFill>
                <a:latin typeface="Franklin Gothic Demi Cond" pitchFamily="34" charset="0"/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A468C-D5CF-4ADE-B9BD-07D70C61EFD9}" type="datetimeFigureOut">
              <a:rPr lang="pl-PL"/>
              <a:pPr>
                <a:defRPr/>
              </a:pPr>
              <a:t>11.01.2023</a:t>
            </a:fld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52D6B-762A-4DEF-B54D-54C59A7E8D8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52823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24DEB-4EDE-4501-9EE1-A1F63AFB5C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ytuł, tekst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Rectangle 2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61029-1EE8-4E30-8951-2E818C36B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9129A-C4B7-46C2-B24E-E714252524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5153-7FD4-46F8-912D-54A1BB1074A4}" type="datetimeFigureOut">
              <a:rPr lang="pl-PL" smtClean="0"/>
              <a:t>11.01.2023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D037B-8D20-4236-B47F-681B72F79B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909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5153-7FD4-46F8-912D-54A1BB1074A4}" type="datetimeFigureOut">
              <a:rPr lang="pl-PL" smtClean="0"/>
              <a:t>11.01.2023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D037B-8D20-4236-B47F-681B72F79B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8250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724DEB-4EDE-4501-9EE1-A1F63AFB5C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53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1104C-93A0-401E-B39B-69D8FD551969}" type="datetimeFigureOut">
              <a:rPr lang="pl-PL" smtClean="0"/>
              <a:t>11.01.2023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82C7-A4A4-4D84-8B14-4491444F85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5561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9" r:id="rId3"/>
    <p:sldLayoutId id="2147483670" r:id="rId4"/>
    <p:sldLayoutId id="2147483671" r:id="rId5"/>
    <p:sldLayoutId id="2147483672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1104C-93A0-401E-B39B-69D8FD551969}" type="datetimeFigureOut">
              <a:rPr lang="pl-PL" smtClean="0"/>
              <a:t>11.01.2023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C82C7-A4A4-4D84-8B14-4491444F85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9790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3.jpeg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1" y="1788500"/>
            <a:ext cx="8208912" cy="2420365"/>
          </a:xfrm>
        </p:spPr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sz="4400" dirty="0"/>
              <a:t>Podstawy farmakokinetyki klinicznej. Metody monitorowania farmakoterapii. 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1" y="4780454"/>
            <a:ext cx="7813571" cy="1241822"/>
          </a:xfrm>
        </p:spPr>
        <p:txBody>
          <a:bodyPr>
            <a:normAutofit/>
          </a:bodyPr>
          <a:lstStyle/>
          <a:p>
            <a:pPr algn="l">
              <a:defRPr/>
            </a:pPr>
            <a:endParaRPr lang="pl-PL" dirty="0"/>
          </a:p>
          <a:p>
            <a:pPr algn="l" eaLnBrk="1" hangingPunct="1">
              <a:lnSpc>
                <a:spcPct val="80000"/>
              </a:lnSpc>
            </a:pPr>
            <a:r>
              <a:rPr lang="pl-PL" altLang="pl-PL" sz="1800" dirty="0"/>
              <a:t>dr n. med. Melania Mikołajczyk-Solińska</a:t>
            </a:r>
          </a:p>
          <a:p>
            <a:pPr algn="l" eaLnBrk="1" hangingPunct="1">
              <a:lnSpc>
                <a:spcPct val="80000"/>
              </a:lnSpc>
              <a:spcBef>
                <a:spcPts val="500"/>
              </a:spcBef>
            </a:pPr>
            <a:r>
              <a:rPr lang="pl-PL" altLang="pl-PL" sz="1800" dirty="0"/>
              <a:t>Klinika Chorób Wewnętrznych, Diabetologii i Farmakologii Klinicznej UM w Łodzi</a:t>
            </a:r>
          </a:p>
          <a:p>
            <a:endParaRPr lang="pl-PL" dirty="0"/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1989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898E12F-5CD1-406D-8A53-F846E2F5F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>
                <a:solidFill>
                  <a:schemeClr val="tx1"/>
                </a:solidFill>
                <a:latin typeface="+mn-lt"/>
              </a:rPr>
              <a:t>Wchłanianie</a:t>
            </a:r>
            <a:endParaRPr lang="en-US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1AA62C9-FAB4-4C40-BABB-59FD9B831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800" b="1" dirty="0">
                <a:solidFill>
                  <a:schemeClr val="tx1"/>
                </a:solidFill>
                <a:latin typeface="+mn-lt"/>
              </a:rPr>
              <a:t>Drogi podawania leków:</a:t>
            </a:r>
          </a:p>
          <a:p>
            <a:pPr marL="457200" indent="-457200">
              <a:buFont typeface="+mj-lt"/>
              <a:buAutoNum type="alphaLcParenR"/>
            </a:pPr>
            <a:r>
              <a:rPr lang="pl-PL" sz="1800" dirty="0">
                <a:solidFill>
                  <a:schemeClr val="tx1"/>
                </a:solidFill>
                <a:latin typeface="+mn-lt"/>
              </a:rPr>
              <a:t>doustna,</a:t>
            </a:r>
          </a:p>
          <a:p>
            <a:pPr marL="457200" indent="-457200">
              <a:buFont typeface="+mj-lt"/>
              <a:buAutoNum type="alphaLcParenR"/>
            </a:pPr>
            <a:r>
              <a:rPr lang="pl-PL" sz="1800" dirty="0">
                <a:solidFill>
                  <a:schemeClr val="tx1"/>
                </a:solidFill>
                <a:latin typeface="+mn-lt"/>
              </a:rPr>
              <a:t>dożylna, </a:t>
            </a:r>
          </a:p>
          <a:p>
            <a:pPr marL="457200" indent="-457200">
              <a:buFont typeface="+mj-lt"/>
              <a:buAutoNum type="alphaLcParenR"/>
            </a:pPr>
            <a:r>
              <a:rPr lang="pl-PL" sz="1800" dirty="0">
                <a:solidFill>
                  <a:schemeClr val="tx1"/>
                </a:solidFill>
                <a:latin typeface="+mn-lt"/>
              </a:rPr>
              <a:t>podskórna, </a:t>
            </a:r>
          </a:p>
          <a:p>
            <a:pPr marL="457200" indent="-457200">
              <a:buFont typeface="+mj-lt"/>
              <a:buAutoNum type="alphaLcParenR"/>
            </a:pPr>
            <a:r>
              <a:rPr lang="pl-PL" sz="1800" dirty="0">
                <a:solidFill>
                  <a:schemeClr val="tx1"/>
                </a:solidFill>
                <a:latin typeface="+mn-lt"/>
              </a:rPr>
              <a:t>domięśniowa, </a:t>
            </a:r>
          </a:p>
          <a:p>
            <a:pPr marL="457200" indent="-457200">
              <a:buFont typeface="+mj-lt"/>
              <a:buAutoNum type="alphaLcParenR"/>
            </a:pPr>
            <a:r>
              <a:rPr lang="pl-PL" sz="1800" dirty="0">
                <a:solidFill>
                  <a:schemeClr val="tx1"/>
                </a:solidFill>
                <a:latin typeface="+mn-lt"/>
              </a:rPr>
              <a:t>wziewna,</a:t>
            </a:r>
          </a:p>
          <a:p>
            <a:pPr marL="457200" indent="-457200">
              <a:buFont typeface="+mj-lt"/>
              <a:buAutoNum type="alphaLcParenR"/>
            </a:pPr>
            <a:r>
              <a:rPr lang="pl-PL" sz="1800" dirty="0">
                <a:solidFill>
                  <a:schemeClr val="tx1"/>
                </a:solidFill>
                <a:latin typeface="+mn-lt"/>
              </a:rPr>
              <a:t>doodbytnicza (stopień wchłaniania ograniczony, duże różnice międzyosobnicze wchłaniania, częściowe ominięcie efektu pierwszego przejścia)</a:t>
            </a:r>
          </a:p>
          <a:p>
            <a:pPr marL="457200" indent="-457200">
              <a:buFont typeface="+mj-lt"/>
              <a:buAutoNum type="alphaLcParenR"/>
            </a:pPr>
            <a:r>
              <a:rPr lang="pl-PL" sz="1800" dirty="0">
                <a:solidFill>
                  <a:schemeClr val="tx1"/>
                </a:solidFill>
                <a:latin typeface="+mn-lt"/>
              </a:rPr>
              <a:t>donosowa (uwaga na działanie ogólne)</a:t>
            </a:r>
          </a:p>
          <a:p>
            <a:pPr marL="457200" indent="-457200">
              <a:buFont typeface="+mj-lt"/>
              <a:buAutoNum type="alphaLcParenR"/>
            </a:pPr>
            <a:r>
              <a:rPr lang="pl-PL" sz="1800" dirty="0">
                <a:solidFill>
                  <a:schemeClr val="tx1"/>
                </a:solidFill>
                <a:latin typeface="+mn-lt"/>
              </a:rPr>
              <a:t>podjęzykowa (łatwość wchłaniania przy dobrym ukrwieniu, niewielka powierzchnia)</a:t>
            </a:r>
          </a:p>
          <a:p>
            <a:pPr marL="457200" indent="-457200">
              <a:buFont typeface="+mj-lt"/>
              <a:buAutoNum type="alphaLcParenR"/>
            </a:pPr>
            <a:r>
              <a:rPr lang="pl-PL" sz="1800" dirty="0">
                <a:solidFill>
                  <a:schemeClr val="tx1"/>
                </a:solidFill>
                <a:latin typeface="+mn-lt"/>
              </a:rPr>
              <a:t>na skórę (uwaga na większy stopień wchłaniania u niemowląt i osób starszych)</a:t>
            </a:r>
          </a:p>
          <a:p>
            <a:pPr marL="457200" indent="-457200">
              <a:buFont typeface="+mj-lt"/>
              <a:buAutoNum type="alphaLcParenR"/>
            </a:pPr>
            <a:r>
              <a:rPr lang="pl-PL" sz="1800" dirty="0">
                <a:solidFill>
                  <a:schemeClr val="tx1"/>
                </a:solidFill>
                <a:latin typeface="+mn-lt"/>
              </a:rPr>
              <a:t>do worka spojówkowego (uwaga na działanie ogólne)</a:t>
            </a:r>
          </a:p>
          <a:p>
            <a:endParaRPr lang="en-US" dirty="0"/>
          </a:p>
        </p:txBody>
      </p:sp>
      <p:pic>
        <p:nvPicPr>
          <p:cNvPr id="5" name="Picture 4" descr="ANd9GcTu5fTik6n2DveXafzcwtYPc4j3530wlS2HWDqtEBrs4SufMKKn">
            <a:extLst>
              <a:ext uri="{FF2B5EF4-FFF2-40B4-BE49-F238E27FC236}">
                <a16:creationId xmlns:a16="http://schemas.microsoft.com/office/drawing/2014/main" xmlns="" id="{DC39C226-763D-41E8-82F2-C886B34F1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0931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39C7C53-0EB6-4A75-8610-A2F2E24D3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>
                <a:solidFill>
                  <a:schemeClr val="tx1"/>
                </a:solidFill>
                <a:latin typeface="+mn-lt"/>
              </a:rPr>
              <a:t>Wchłanianie</a:t>
            </a:r>
            <a:endParaRPr lang="en-US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312200C-9EC3-4454-8196-52FB2B550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4421"/>
            <a:ext cx="8229600" cy="4833953"/>
          </a:xfrm>
        </p:spPr>
        <p:txBody>
          <a:bodyPr/>
          <a:lstStyle/>
          <a:p>
            <a:r>
              <a:rPr lang="pl-PL" sz="1800" b="1" dirty="0">
                <a:solidFill>
                  <a:schemeClr val="tx1"/>
                </a:solidFill>
                <a:latin typeface="+mn-lt"/>
              </a:rPr>
              <a:t>W zależności od drogi podania leki dzielimy na:</a:t>
            </a:r>
          </a:p>
          <a:p>
            <a:r>
              <a:rPr lang="pl-PL" sz="1800" b="1" dirty="0" err="1">
                <a:solidFill>
                  <a:schemeClr val="tx1"/>
                </a:solidFill>
                <a:latin typeface="+mn-lt"/>
              </a:rPr>
              <a:t>enteralne</a:t>
            </a:r>
            <a:r>
              <a:rPr lang="pl-PL" sz="1800" dirty="0">
                <a:solidFill>
                  <a:schemeClr val="tx1"/>
                </a:solidFill>
                <a:latin typeface="+mn-lt"/>
              </a:rPr>
              <a:t> - droga podania przez przewód pokarmowy</a:t>
            </a:r>
          </a:p>
          <a:p>
            <a:r>
              <a:rPr lang="pl-PL" sz="1800" dirty="0">
                <a:solidFill>
                  <a:schemeClr val="tx1"/>
                </a:solidFill>
                <a:latin typeface="+mn-lt"/>
              </a:rPr>
              <a:t>Zalety: najbezpieczniejsza droga podania leku, substancja dostaje się do układu krążenia powoli, co zmniejsza szanse na wystąpienie działań niepożądanych; droga ta nie wymaga sterylności</a:t>
            </a:r>
          </a:p>
          <a:p>
            <a:r>
              <a:rPr lang="pl-PL" sz="1800" dirty="0">
                <a:solidFill>
                  <a:schemeClr val="tx1"/>
                </a:solidFill>
                <a:latin typeface="+mn-lt"/>
              </a:rPr>
              <a:t>Wady: zmienność szybkości wchłaniania leku, mogą występować patologie w obrębie przewodu pokarmowego upośledzające wchłanianie; oraz efekt pierwszego przejścia co przekłada się na mniejsze stężenie leku w surowicy</a:t>
            </a:r>
          </a:p>
          <a:p>
            <a:endParaRPr lang="pl-PL" sz="1800" dirty="0">
              <a:solidFill>
                <a:schemeClr val="tx1"/>
              </a:solidFill>
              <a:latin typeface="+mn-lt"/>
            </a:endParaRPr>
          </a:p>
          <a:p>
            <a:r>
              <a:rPr lang="pl-PL" sz="1800" b="1">
                <a:solidFill>
                  <a:schemeClr val="tx1"/>
                </a:solidFill>
                <a:latin typeface="+mn-lt"/>
              </a:rPr>
              <a:t>parenteralne</a:t>
            </a:r>
            <a:r>
              <a:rPr lang="pl-PL" sz="1800">
                <a:solidFill>
                  <a:schemeClr val="tx1"/>
                </a:solidFill>
                <a:latin typeface="+mn-lt"/>
              </a:rPr>
              <a:t> </a:t>
            </a:r>
            <a:r>
              <a:rPr lang="pl-PL" sz="1800" dirty="0">
                <a:solidFill>
                  <a:schemeClr val="tx1"/>
                </a:solidFill>
                <a:latin typeface="+mn-lt"/>
              </a:rPr>
              <a:t>– droga podania z pominięciem przewodu pokarmowego</a:t>
            </a:r>
          </a:p>
          <a:p>
            <a:r>
              <a:rPr lang="pl-PL" sz="1800" dirty="0">
                <a:solidFill>
                  <a:schemeClr val="tx1"/>
                </a:solidFill>
                <a:latin typeface="+mn-lt"/>
              </a:rPr>
              <a:t>Zalety: szybka penetracja substancji czynnej do miejsca jej działania – farmakoterapia stanów nagłych; podawanie leków osobom nieprzytomnym</a:t>
            </a:r>
          </a:p>
          <a:p>
            <a:r>
              <a:rPr lang="pl-PL" sz="1800" dirty="0">
                <a:solidFill>
                  <a:schemeClr val="tx1"/>
                </a:solidFill>
                <a:latin typeface="+mn-lt"/>
              </a:rPr>
              <a:t>Wady: wymagane są zasady aseptyki i antyseptyki</a:t>
            </a:r>
          </a:p>
          <a:p>
            <a:endParaRPr lang="en-US" dirty="0"/>
          </a:p>
        </p:txBody>
      </p:sp>
      <p:pic>
        <p:nvPicPr>
          <p:cNvPr id="5" name="Picture 4" descr="ANd9GcTu5fTik6n2DveXafzcwtYPc4j3530wlS2HWDqtEBrs4SufMKKn">
            <a:extLst>
              <a:ext uri="{FF2B5EF4-FFF2-40B4-BE49-F238E27FC236}">
                <a16:creationId xmlns:a16="http://schemas.microsoft.com/office/drawing/2014/main" xmlns="" id="{BA9C8FFB-8FB9-4862-B727-DBD866AF5F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1189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l-PL" sz="3200" b="1" dirty="0"/>
              <a:t>Wchłanianie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52711"/>
            <a:ext cx="8229600" cy="50006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sz="2400" b="1" dirty="0"/>
              <a:t>Czynniki warunkujące wybór drogi podania leku:</a:t>
            </a:r>
          </a:p>
          <a:p>
            <a:pPr eaLnBrk="1" hangingPunct="1">
              <a:buFontTx/>
              <a:buNone/>
            </a:pPr>
            <a:r>
              <a:rPr lang="pl-PL" sz="2400" dirty="0"/>
              <a:t>		</a:t>
            </a:r>
            <a:endParaRPr lang="pl-PL" sz="2000" dirty="0"/>
          </a:p>
          <a:p>
            <a:pPr eaLnBrk="1" hangingPunct="1">
              <a:buFontTx/>
              <a:buNone/>
            </a:pPr>
            <a:r>
              <a:rPr lang="pl-PL" sz="2000" dirty="0"/>
              <a:t>		- właściwości fizykochemiczne leku </a:t>
            </a:r>
          </a:p>
          <a:p>
            <a:pPr eaLnBrk="1" hangingPunct="1">
              <a:buFontTx/>
              <a:buNone/>
            </a:pPr>
            <a:r>
              <a:rPr lang="pl-PL" sz="2000" dirty="0"/>
              <a:t>		- oczekiwany początek działania leku</a:t>
            </a:r>
          </a:p>
          <a:p>
            <a:pPr eaLnBrk="1" hangingPunct="1">
              <a:buFontTx/>
              <a:buNone/>
            </a:pPr>
            <a:r>
              <a:rPr lang="pl-PL" sz="2000" dirty="0"/>
              <a:t>		- docelowe miejsce działania leku </a:t>
            </a:r>
          </a:p>
          <a:p>
            <a:pPr eaLnBrk="1" hangingPunct="1">
              <a:buFontTx/>
              <a:buNone/>
            </a:pPr>
            <a:r>
              <a:rPr lang="pl-PL" sz="2000" dirty="0"/>
              <a:t>		- stan ogólny pacjenta</a:t>
            </a:r>
          </a:p>
          <a:p>
            <a:pPr eaLnBrk="1" hangingPunct="1">
              <a:buFontTx/>
              <a:buNone/>
            </a:pPr>
            <a:r>
              <a:rPr lang="pl-PL" sz="2000" dirty="0"/>
              <a:t>		- wiek pacjenta</a:t>
            </a:r>
          </a:p>
          <a:p>
            <a:pPr eaLnBrk="1" hangingPunct="1">
              <a:buFontTx/>
              <a:buNone/>
            </a:pPr>
            <a:r>
              <a:rPr lang="pl-PL" sz="2400" dirty="0"/>
              <a:t>		</a:t>
            </a:r>
          </a:p>
          <a:p>
            <a:pPr algn="ctr" eaLnBrk="1" hangingPunct="1">
              <a:buFontTx/>
              <a:buNone/>
            </a:pPr>
            <a:endParaRPr lang="pl-PL" sz="2800" dirty="0"/>
          </a:p>
          <a:p>
            <a:pPr eaLnBrk="1" hangingPunct="1">
              <a:buFontTx/>
              <a:buNone/>
            </a:pPr>
            <a:endParaRPr lang="pl-PL" dirty="0"/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954360"/>
          </a:xfrm>
        </p:spPr>
        <p:txBody>
          <a:bodyPr/>
          <a:lstStyle/>
          <a:p>
            <a:pPr eaLnBrk="1" hangingPunct="1">
              <a:defRPr/>
            </a:pPr>
            <a:r>
              <a:rPr lang="pl-PL" sz="3200" b="1" dirty="0"/>
              <a:t>Wchłanianie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52711"/>
            <a:ext cx="8352928" cy="50006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sz="2400" b="1" dirty="0"/>
              <a:t>Przyczyny ograniczenia i opóźnienia wchłaniania leku:</a:t>
            </a:r>
          </a:p>
          <a:p>
            <a:pPr eaLnBrk="1" hangingPunct="1">
              <a:buFontTx/>
              <a:buNone/>
            </a:pPr>
            <a:r>
              <a:rPr lang="pl-PL" sz="2400" dirty="0"/>
              <a:t>		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pl-PL" sz="2000" dirty="0"/>
              <a:t>adsorpcja leku </a:t>
            </a:r>
            <a:r>
              <a:rPr lang="pl-PL" sz="1800" dirty="0"/>
              <a:t>- pektyny</a:t>
            </a:r>
            <a:endParaRPr lang="pl-PL" sz="2000" dirty="0"/>
          </a:p>
          <a:p>
            <a:pPr eaLnBrk="1" hangingPunct="1">
              <a:buFont typeface="Wingdings" pitchFamily="2" charset="2"/>
              <a:buChar char="ü"/>
            </a:pPr>
            <a:r>
              <a:rPr lang="pl-PL" sz="2000" dirty="0" err="1"/>
              <a:t>kompleksowanie</a:t>
            </a:r>
            <a:r>
              <a:rPr lang="pl-PL" sz="2000" dirty="0"/>
              <a:t> </a:t>
            </a:r>
            <a:r>
              <a:rPr lang="pl-PL" sz="1800" dirty="0"/>
              <a:t>– tetracykliny i jony wapniowe z mleka</a:t>
            </a:r>
            <a:endParaRPr lang="pl-PL" sz="2000" dirty="0"/>
          </a:p>
          <a:p>
            <a:pPr eaLnBrk="1" hangingPunct="1">
              <a:buFont typeface="Wingdings" pitchFamily="2" charset="2"/>
              <a:buChar char="ü"/>
            </a:pPr>
            <a:r>
              <a:rPr lang="pl-PL" sz="2000" dirty="0"/>
              <a:t>wytrącanie leku </a:t>
            </a:r>
            <a:r>
              <a:rPr lang="pl-PL" sz="1800" dirty="0"/>
              <a:t>– </a:t>
            </a:r>
            <a:r>
              <a:rPr lang="pl-PL" sz="1800" dirty="0" err="1"/>
              <a:t>neuroleptyki</a:t>
            </a:r>
            <a:r>
              <a:rPr lang="pl-PL" sz="1800" dirty="0"/>
              <a:t> </a:t>
            </a:r>
            <a:r>
              <a:rPr lang="pl-PL" sz="1800" dirty="0" err="1"/>
              <a:t>fanotiazynowe</a:t>
            </a:r>
            <a:r>
              <a:rPr lang="pl-PL" sz="1800" dirty="0"/>
              <a:t> przez garbniki zawarte w herbacie i kawie</a:t>
            </a:r>
            <a:endParaRPr lang="pl-PL" sz="2000" dirty="0"/>
          </a:p>
          <a:p>
            <a:pPr eaLnBrk="1" hangingPunct="1">
              <a:buFont typeface="Wingdings" pitchFamily="2" charset="2"/>
              <a:buChar char="ü"/>
            </a:pPr>
            <a:r>
              <a:rPr lang="pl-PL" sz="2000" dirty="0"/>
              <a:t>wiązanie z białkiem pokarmowym </a:t>
            </a:r>
            <a:r>
              <a:rPr lang="pl-PL" sz="1800" dirty="0"/>
              <a:t>– sulfonamidy, glikozydy nasercowe</a:t>
            </a:r>
            <a:endParaRPr lang="pl-PL" sz="2000" dirty="0"/>
          </a:p>
          <a:p>
            <a:pPr eaLnBrk="1" hangingPunct="1">
              <a:buFont typeface="Wingdings" pitchFamily="2" charset="2"/>
              <a:buChar char="ü"/>
            </a:pPr>
            <a:r>
              <a:rPr lang="pl-PL" sz="2000" dirty="0"/>
              <a:t>konkurencja składników pokarmowych  z lekiem </a:t>
            </a:r>
            <a:r>
              <a:rPr lang="pl-PL" sz="1800" dirty="0"/>
              <a:t>– aminokwasy i </a:t>
            </a:r>
            <a:r>
              <a:rPr lang="pl-PL" sz="1800" dirty="0" err="1"/>
              <a:t>L-Dopa</a:t>
            </a:r>
            <a:r>
              <a:rPr lang="pl-PL" sz="1800" dirty="0"/>
              <a:t> </a:t>
            </a:r>
            <a:endParaRPr lang="pl-PL" sz="2000" dirty="0"/>
          </a:p>
          <a:p>
            <a:pPr eaLnBrk="1" hangingPunct="1">
              <a:buFont typeface="Wingdings" pitchFamily="2" charset="2"/>
              <a:buChar char="ü"/>
            </a:pPr>
            <a:r>
              <a:rPr lang="pl-PL" sz="2000" dirty="0"/>
              <a:t>zmiana </a:t>
            </a:r>
            <a:r>
              <a:rPr lang="pl-PL" sz="2000" dirty="0" err="1"/>
              <a:t>pH</a:t>
            </a:r>
            <a:r>
              <a:rPr lang="pl-PL" sz="2000" dirty="0"/>
              <a:t> treści pokarmowej </a:t>
            </a:r>
          </a:p>
          <a:p>
            <a:pPr eaLnBrk="1" hangingPunct="1">
              <a:buFont typeface="Wingdings" pitchFamily="2" charset="2"/>
              <a:buChar char="ü"/>
            </a:pPr>
            <a:endParaRPr lang="pl-PL" sz="2000" dirty="0">
              <a:solidFill>
                <a:srgbClr val="FF0000"/>
              </a:solidFill>
            </a:endParaRPr>
          </a:p>
          <a:p>
            <a:pPr algn="ctr" eaLnBrk="1" hangingPunct="1">
              <a:buNone/>
            </a:pPr>
            <a:r>
              <a:rPr lang="pl-PL" sz="2400" dirty="0">
                <a:solidFill>
                  <a:srgbClr val="FF0000"/>
                </a:solidFill>
              </a:rPr>
              <a:t>Na czczo</a:t>
            </a:r>
            <a:r>
              <a:rPr lang="pl-PL" sz="2400" dirty="0"/>
              <a:t>	</a:t>
            </a:r>
          </a:p>
          <a:p>
            <a:pPr algn="ctr" eaLnBrk="1" hangingPunct="1">
              <a:buFontTx/>
              <a:buNone/>
            </a:pPr>
            <a:endParaRPr lang="pl-PL" sz="2800" dirty="0"/>
          </a:p>
          <a:p>
            <a:pPr eaLnBrk="1" hangingPunct="1">
              <a:buFontTx/>
              <a:buNone/>
            </a:pPr>
            <a:endParaRPr lang="pl-PL" dirty="0"/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3FA613D-ECD2-42AD-B9C9-4545D393B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opóźniania wchłaniania</a:t>
            </a:r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B678DC1-0753-44E7-8F84-6E33D92BC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sz="2200" dirty="0"/>
              <a:t>Dodanie do roztwory leku znieczulającego epinefryny lub </a:t>
            </a:r>
            <a:r>
              <a:rPr lang="pl-PL" sz="2200" dirty="0" err="1"/>
              <a:t>norepinefryny</a:t>
            </a:r>
            <a:r>
              <a:rPr lang="pl-PL" sz="2200" dirty="0"/>
              <a:t> opóźnia jego wchłanianie do krwiobiegu, wydłuża działanie i zmniejsza toksyczność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95653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6D4AA16-51E8-445B-9E86-CEFB9245A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Transport leków przez błony biologiczne</a:t>
            </a:r>
            <a:endParaRPr lang="en-US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9CE7C6D-0F13-48A9-A85F-E3B47CEA3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dirty="0"/>
              <a:t>Dla transportu prze błony biologiczne najważniejszymi właściwościami fizykochemicznymi leków są:</a:t>
            </a:r>
          </a:p>
          <a:p>
            <a:r>
              <a:rPr lang="pl-PL" sz="2200" dirty="0"/>
              <a:t>stopień rozpuszczalności w tłuszczach</a:t>
            </a:r>
          </a:p>
          <a:p>
            <a:r>
              <a:rPr lang="pl-PL" sz="2200" dirty="0"/>
              <a:t>stopień jonizacji</a:t>
            </a:r>
          </a:p>
          <a:p>
            <a:r>
              <a:rPr lang="pl-PL" sz="2200" dirty="0"/>
              <a:t>wielkość cząsteczki</a:t>
            </a:r>
          </a:p>
        </p:txBody>
      </p:sp>
      <p:pic>
        <p:nvPicPr>
          <p:cNvPr id="4" name="Picture 4" descr="ANd9GcTu5fTik6n2DveXafzcwtYPc4j3530wlS2HWDqtEBrs4SufMKKn">
            <a:extLst>
              <a:ext uri="{FF2B5EF4-FFF2-40B4-BE49-F238E27FC236}">
                <a16:creationId xmlns:a16="http://schemas.microsoft.com/office/drawing/2014/main" xmlns="" id="{A2BFEC6B-33B2-4C52-B4FD-247E89328F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0876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l-PL" sz="3200" dirty="0"/>
              <a:t>Transport leków przez błony biologiczne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1"/>
          </p:nvPr>
        </p:nvSpPr>
        <p:spPr>
          <a:xfrm>
            <a:off x="467544" y="1268760"/>
            <a:ext cx="8291264" cy="44958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pl-PL" sz="2400" dirty="0"/>
              <a:t>dyfuzja bierna </a:t>
            </a:r>
            <a:r>
              <a:rPr lang="pl-PL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(najwięcej leków, stała dyfuzji, stała dysocjacji) </a:t>
            </a:r>
            <a:endParaRPr lang="pl-PL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endParaRPr lang="pl-PL" sz="2400" dirty="0"/>
          </a:p>
          <a:p>
            <a:pPr>
              <a:buFont typeface="Wingdings" pitchFamily="2" charset="2"/>
              <a:buChar char="ü"/>
            </a:pPr>
            <a:r>
              <a:rPr lang="pl-PL" sz="2400" dirty="0"/>
              <a:t>transport przez tworzenie par jonowych</a:t>
            </a:r>
          </a:p>
          <a:p>
            <a:pPr>
              <a:buFont typeface="Wingdings" pitchFamily="2" charset="2"/>
              <a:buChar char="ü"/>
            </a:pPr>
            <a:endParaRPr lang="pl-PL" sz="2400" dirty="0"/>
          </a:p>
          <a:p>
            <a:pPr>
              <a:buFont typeface="Wingdings" pitchFamily="2" charset="2"/>
              <a:buChar char="ü"/>
            </a:pPr>
            <a:r>
              <a:rPr lang="pl-PL" sz="2400" dirty="0"/>
              <a:t>transport konwekcyjny (przenikanie przez pory)</a:t>
            </a:r>
          </a:p>
          <a:p>
            <a:pPr>
              <a:buFont typeface="Wingdings" pitchFamily="2" charset="2"/>
              <a:buChar char="ü"/>
            </a:pPr>
            <a:endParaRPr lang="pl-PL" sz="2400" dirty="0"/>
          </a:p>
          <a:p>
            <a:pPr>
              <a:buFont typeface="Wingdings" pitchFamily="2" charset="2"/>
              <a:buChar char="ü"/>
            </a:pPr>
            <a:r>
              <a:rPr lang="pl-PL" sz="2400" dirty="0"/>
              <a:t>transport przenośnikowy (aktywny i ułatwiony)</a:t>
            </a:r>
          </a:p>
          <a:p>
            <a:pPr>
              <a:buFont typeface="Wingdings" pitchFamily="2" charset="2"/>
              <a:buChar char="ü"/>
            </a:pPr>
            <a:endParaRPr lang="pl-PL" sz="2400" dirty="0"/>
          </a:p>
          <a:p>
            <a:pPr>
              <a:buFont typeface="Wingdings" pitchFamily="2" charset="2"/>
              <a:buChar char="ü"/>
            </a:pPr>
            <a:r>
              <a:rPr lang="pl-PL" sz="2400" dirty="0"/>
              <a:t>pinocytoza</a:t>
            </a: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03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1008112"/>
          </a:xfrm>
        </p:spPr>
        <p:txBody>
          <a:bodyPr/>
          <a:lstStyle/>
          <a:p>
            <a:pPr eaLnBrk="1" hangingPunct="1">
              <a:defRPr/>
            </a:pPr>
            <a:r>
              <a:rPr lang="pl-PL" sz="3200" dirty="0"/>
              <a:t>Efekt pierwszego przejścia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95536" y="1628800"/>
            <a:ext cx="7715250" cy="453650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sz="2400" i="1" dirty="0">
                <a:solidFill>
                  <a:srgbClr val="FF0000"/>
                </a:solidFill>
                <a:cs typeface="Arabic Typesetting" pitchFamily="66" charset="-78"/>
              </a:rPr>
              <a:t>First pass </a:t>
            </a:r>
            <a:r>
              <a:rPr lang="pl-PL" sz="2400" i="1" dirty="0" err="1">
                <a:solidFill>
                  <a:srgbClr val="FF0000"/>
                </a:solidFill>
                <a:cs typeface="Arabic Typesetting" pitchFamily="66" charset="-78"/>
              </a:rPr>
              <a:t>effect</a:t>
            </a:r>
            <a:r>
              <a:rPr lang="pl-PL" sz="2400" i="1" dirty="0">
                <a:solidFill>
                  <a:srgbClr val="FF0000"/>
                </a:solidFill>
                <a:cs typeface="Arabic Typesetting" pitchFamily="66" charset="-78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sz="2400" dirty="0">
                <a:cs typeface="Arabic Typesetting" pitchFamily="66" charset="-78"/>
              </a:rPr>
              <a:t>- zmniejszenie się ilości leku po jego wchłonięciu z przewodu pokarmowego, a przed dotarciem do krążenia ogólnego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sz="2400" i="1" dirty="0">
                <a:cs typeface="Arabic Typesetting" pitchFamily="66" charset="-78"/>
              </a:rPr>
              <a:t>  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sz="2400" i="1" dirty="0">
                <a:cs typeface="Arabic Typesetting" pitchFamily="66" charset="-78"/>
              </a:rPr>
              <a:t>- </a:t>
            </a:r>
            <a:r>
              <a:rPr lang="pl-PL" sz="2400" dirty="0">
                <a:cs typeface="Arabic Typesetting" pitchFamily="66" charset="-78"/>
              </a:rPr>
              <a:t>intensywność metabolizowania leku w czasie pierwszego przepływu przez wątrobę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pl-PL" sz="2400" dirty="0">
              <a:cs typeface="Arabic Typesetting" pitchFamily="66" charset="-7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sz="2400" dirty="0">
                <a:cs typeface="Arabic Typesetting" pitchFamily="66" charset="-78"/>
              </a:rPr>
              <a:t>	Może wykluczyć doustną drogę podawania leku lub sprawić, że dawka podawana doustnie jest dużo większa niż równoważna jej dawka podawana dożylnie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l-PL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sz="2400" dirty="0"/>
              <a:t>	</a:t>
            </a:r>
            <a:endParaRPr lang="pl-PL" sz="2400" dirty="0">
              <a:latin typeface="Franklin Gothic Medium" pitchFamily="34" charset="0"/>
              <a:cs typeface="Arabic Typesetting" pitchFamily="66" charset="-78"/>
            </a:endParaRP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308"/>
            <a:ext cx="8229600" cy="93610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l-PL" sz="2800" dirty="0"/>
              <a:t>Efekt pierwszego przejścia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4941888"/>
            <a:ext cx="8291513" cy="290512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90000"/>
              </a:lnSpc>
            </a:pPr>
            <a:endParaRPr lang="pl-PL" sz="20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pl-PL" sz="2000" dirty="0"/>
              <a:t> 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l-PL" sz="3600" b="1" dirty="0">
              <a:solidFill>
                <a:srgbClr val="00FF0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l-PL" sz="3600" b="1" dirty="0">
              <a:solidFill>
                <a:srgbClr val="00FF0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l-PL" sz="3600" b="1" dirty="0">
              <a:solidFill>
                <a:srgbClr val="00FF0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pl-PL" sz="6400" b="1" dirty="0">
                <a:solidFill>
                  <a:srgbClr val="00FF00"/>
                </a:solidFill>
              </a:rPr>
              <a:t>TKANKI I NARZĄDY</a:t>
            </a:r>
          </a:p>
        </p:txBody>
      </p:sp>
      <p:pic>
        <p:nvPicPr>
          <p:cNvPr id="111623" name="Picture 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 rot="21160921">
            <a:off x="3203575" y="4652963"/>
            <a:ext cx="2160588" cy="473075"/>
          </a:xfrm>
          <a:noFill/>
        </p:spPr>
      </p:pic>
      <p:pic>
        <p:nvPicPr>
          <p:cNvPr id="111631" name="Picture 1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276600" y="3284538"/>
            <a:ext cx="1944688" cy="1163637"/>
          </a:xfrm>
          <a:noFill/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419475" y="1844675"/>
            <a:ext cx="1511300" cy="863600"/>
            <a:chOff x="1218" y="763"/>
            <a:chExt cx="1185" cy="708"/>
          </a:xfrm>
        </p:grpSpPr>
        <p:pic>
          <p:nvPicPr>
            <p:cNvPr id="16400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18" y="763"/>
              <a:ext cx="1185" cy="7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11622" name="Rectangle 6"/>
            <p:cNvSpPr>
              <a:spLocks noChangeArrowheads="1"/>
            </p:cNvSpPr>
            <p:nvPr/>
          </p:nvSpPr>
          <p:spPr bwMode="auto">
            <a:xfrm>
              <a:off x="1997" y="1125"/>
              <a:ext cx="1" cy="17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endParaRPr lang="pl-PL" sz="1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Lucida Sans Unicode" pitchFamily="34" charset="0"/>
                <a:cs typeface="Lucida Sans Unicode" pitchFamily="34" charset="0"/>
              </a:endParaRPr>
            </a:p>
          </p:txBody>
        </p:sp>
      </p:grpSp>
      <p:sp>
        <p:nvSpPr>
          <p:cNvPr id="111634" name="Line 18"/>
          <p:cNvSpPr>
            <a:spLocks noChangeShapeType="1"/>
          </p:cNvSpPr>
          <p:nvPr/>
        </p:nvSpPr>
        <p:spPr bwMode="auto">
          <a:xfrm>
            <a:off x="4284663" y="5157788"/>
            <a:ext cx="71437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l-PL"/>
          </a:p>
        </p:txBody>
      </p:sp>
      <p:sp>
        <p:nvSpPr>
          <p:cNvPr id="111635" name="Line 19"/>
          <p:cNvSpPr>
            <a:spLocks noChangeShapeType="1"/>
          </p:cNvSpPr>
          <p:nvPr/>
        </p:nvSpPr>
        <p:spPr bwMode="auto">
          <a:xfrm flipH="1">
            <a:off x="3419475" y="5300663"/>
            <a:ext cx="433388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l-PL"/>
          </a:p>
        </p:txBody>
      </p:sp>
      <p:sp>
        <p:nvSpPr>
          <p:cNvPr id="111636" name="Line 20"/>
          <p:cNvSpPr>
            <a:spLocks noChangeShapeType="1"/>
          </p:cNvSpPr>
          <p:nvPr/>
        </p:nvSpPr>
        <p:spPr bwMode="auto">
          <a:xfrm>
            <a:off x="4750593" y="5210652"/>
            <a:ext cx="360363" cy="503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l-PL"/>
          </a:p>
        </p:txBody>
      </p:sp>
      <p:sp>
        <p:nvSpPr>
          <p:cNvPr id="111639" name="Line 23"/>
          <p:cNvSpPr>
            <a:spLocks noChangeShapeType="1"/>
          </p:cNvSpPr>
          <p:nvPr/>
        </p:nvSpPr>
        <p:spPr bwMode="auto">
          <a:xfrm flipH="1">
            <a:off x="4427538" y="4149725"/>
            <a:ext cx="0" cy="433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l-PL"/>
          </a:p>
        </p:txBody>
      </p:sp>
      <p:sp>
        <p:nvSpPr>
          <p:cNvPr id="111640" name="Line 24"/>
          <p:cNvSpPr>
            <a:spLocks noChangeShapeType="1"/>
          </p:cNvSpPr>
          <p:nvPr/>
        </p:nvSpPr>
        <p:spPr bwMode="auto">
          <a:xfrm flipH="1">
            <a:off x="4356100" y="2852738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l-PL"/>
          </a:p>
        </p:txBody>
      </p:sp>
      <p:sp>
        <p:nvSpPr>
          <p:cNvPr id="111641" name="Text Box 25"/>
          <p:cNvSpPr txBox="1">
            <a:spLocks noChangeArrowheads="1"/>
          </p:cNvSpPr>
          <p:nvPr/>
        </p:nvSpPr>
        <p:spPr bwMode="auto">
          <a:xfrm>
            <a:off x="4356100" y="2852738"/>
            <a:ext cx="1728788" cy="33655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żyła wrotna</a:t>
            </a:r>
          </a:p>
        </p:txBody>
      </p:sp>
      <p:sp>
        <p:nvSpPr>
          <p:cNvPr id="111642" name="Text Box 26"/>
          <p:cNvSpPr txBox="1">
            <a:spLocks noChangeArrowheads="1"/>
          </p:cNvSpPr>
          <p:nvPr/>
        </p:nvSpPr>
        <p:spPr bwMode="auto">
          <a:xfrm>
            <a:off x="4572000" y="4149725"/>
            <a:ext cx="1800225" cy="33655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żyły wątrobowe</a:t>
            </a:r>
          </a:p>
        </p:txBody>
      </p:sp>
      <p:sp>
        <p:nvSpPr>
          <p:cNvPr id="111643" name="Text Box 27"/>
          <p:cNvSpPr txBox="1">
            <a:spLocks noChangeArrowheads="1"/>
          </p:cNvSpPr>
          <p:nvPr/>
        </p:nvSpPr>
        <p:spPr bwMode="auto">
          <a:xfrm>
            <a:off x="5795963" y="3429000"/>
            <a:ext cx="3168650" cy="64135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b="1" dirty="0">
                <a:solidFill>
                  <a:schemeClr val="hlink"/>
                </a:solidFill>
              </a:rPr>
              <a:t>EFEKT PIERWSZEGO PRZEJŚCIA</a:t>
            </a:r>
          </a:p>
        </p:txBody>
      </p:sp>
      <p:pic>
        <p:nvPicPr>
          <p:cNvPr id="18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111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1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1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1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1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11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1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1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11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11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11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1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1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1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6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1116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1116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34" grpId="0" animBg="1"/>
      <p:bldP spid="111635" grpId="0" animBg="1"/>
      <p:bldP spid="111636" grpId="0" animBg="1"/>
      <p:bldP spid="111639" grpId="0" animBg="1"/>
      <p:bldP spid="111640" grpId="0" animBg="1"/>
      <p:bldP spid="111642" grpId="0"/>
      <p:bldP spid="111643" grpId="0"/>
      <p:bldP spid="111643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9552" y="895176"/>
            <a:ext cx="8424168" cy="506764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400" b="1" dirty="0"/>
              <a:t>Przykłady leków, które charakteryzują efekt pierwszego przejścia: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sz="2000" dirty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l-PL" sz="2000" dirty="0"/>
              <a:t> </a:t>
            </a:r>
            <a:r>
              <a:rPr lang="pl-PL" sz="2000" dirty="0" err="1"/>
              <a:t>acebutolol</a:t>
            </a:r>
            <a:r>
              <a:rPr lang="pl-PL" sz="2000" dirty="0"/>
              <a:t>, </a:t>
            </a:r>
            <a:r>
              <a:rPr lang="pl-PL" sz="2000" dirty="0" err="1"/>
              <a:t>propranolol</a:t>
            </a:r>
            <a:r>
              <a:rPr lang="pl-PL" sz="2000" dirty="0"/>
              <a:t>, </a:t>
            </a:r>
            <a:r>
              <a:rPr lang="pl-PL" sz="2000" dirty="0" err="1"/>
              <a:t>metoprolol</a:t>
            </a:r>
            <a:r>
              <a:rPr lang="pl-PL" sz="2000" dirty="0"/>
              <a:t>, </a:t>
            </a:r>
            <a:r>
              <a:rPr lang="pl-PL" sz="2000" dirty="0" err="1"/>
              <a:t>labetalol</a:t>
            </a:r>
            <a:endParaRPr lang="pl-PL" sz="2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l-PL" sz="2000" dirty="0"/>
              <a:t> </a:t>
            </a:r>
            <a:r>
              <a:rPr lang="pl-PL" sz="2000" dirty="0" err="1"/>
              <a:t>nifedypina</a:t>
            </a:r>
            <a:r>
              <a:rPr lang="pl-PL" sz="2000" dirty="0"/>
              <a:t>, </a:t>
            </a:r>
            <a:r>
              <a:rPr lang="pl-PL" sz="2000" dirty="0" err="1"/>
              <a:t>werapamil</a:t>
            </a:r>
            <a:r>
              <a:rPr lang="pl-PL" sz="2000" dirty="0"/>
              <a:t>, </a:t>
            </a:r>
            <a:r>
              <a:rPr lang="pl-PL" sz="2000" dirty="0" err="1"/>
              <a:t>diltiazem</a:t>
            </a:r>
            <a:r>
              <a:rPr lang="pl-PL" sz="2000" dirty="0"/>
              <a:t>, </a:t>
            </a:r>
            <a:r>
              <a:rPr lang="pl-PL" sz="2000" dirty="0" err="1"/>
              <a:t>nifedypina</a:t>
            </a:r>
            <a:endParaRPr lang="pl-PL" sz="2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l-PL" sz="2000" dirty="0"/>
              <a:t> nitrogliceryna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l-PL" sz="2000" dirty="0"/>
              <a:t> kwas acetylosalicylowy, paracetamol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l-PL" sz="2000" dirty="0"/>
              <a:t> petydyna, morfina, </a:t>
            </a:r>
            <a:r>
              <a:rPr lang="pl-PL" sz="2000" dirty="0" err="1"/>
              <a:t>nalokson</a:t>
            </a:r>
            <a:endParaRPr lang="pl-PL" sz="2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l-PL" sz="2000" dirty="0"/>
              <a:t> </a:t>
            </a:r>
            <a:r>
              <a:rPr lang="pl-PL" sz="2000" dirty="0" err="1"/>
              <a:t>lidokaina</a:t>
            </a:r>
            <a:endParaRPr lang="pl-PL" sz="2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l-PL" sz="2000" dirty="0" err="1"/>
              <a:t>cyklosporyna</a:t>
            </a:r>
            <a:endParaRPr lang="pl-PL" sz="2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l-PL" sz="2000" dirty="0" err="1"/>
              <a:t>chlorpormazyna</a:t>
            </a:r>
            <a:endParaRPr lang="pl-PL" sz="2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l-PL" sz="2000" dirty="0" err="1"/>
              <a:t>metoklopramid</a:t>
            </a:r>
            <a:endParaRPr lang="pl-PL" sz="2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l-PL" sz="2000" dirty="0" err="1"/>
              <a:t>hydrokortyzon</a:t>
            </a:r>
            <a:endParaRPr lang="pl-PL" sz="2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l-PL" sz="2000" dirty="0" err="1"/>
              <a:t>alprenolol</a:t>
            </a:r>
            <a:r>
              <a:rPr lang="pl-PL" sz="2000" dirty="0"/>
              <a:t>, amitryptylina, </a:t>
            </a:r>
            <a:r>
              <a:rPr lang="pl-PL" sz="2000" dirty="0" err="1"/>
              <a:t>chlormetiazol</a:t>
            </a:r>
            <a:r>
              <a:rPr lang="pl-PL" sz="2000" dirty="0"/>
              <a:t>, </a:t>
            </a:r>
            <a:r>
              <a:rPr lang="pl-PL" sz="2000" dirty="0" err="1"/>
              <a:t>doksepina</a:t>
            </a:r>
            <a:r>
              <a:rPr lang="pl-PL" sz="2000" dirty="0"/>
              <a:t>, </a:t>
            </a:r>
            <a:r>
              <a:rPr lang="pl-PL" sz="2000" dirty="0" err="1"/>
              <a:t>dwuazotan</a:t>
            </a:r>
            <a:r>
              <a:rPr lang="pl-PL" sz="2000" dirty="0"/>
              <a:t> </a:t>
            </a:r>
            <a:r>
              <a:rPr lang="pl-PL" sz="2000" dirty="0" err="1"/>
              <a:t>izosorbidu</a:t>
            </a:r>
            <a:r>
              <a:rPr lang="pl-PL" sz="2000" dirty="0"/>
              <a:t>, fenacetyna, </a:t>
            </a:r>
            <a:r>
              <a:rPr lang="pl-PL" sz="2000" dirty="0" err="1"/>
              <a:t>fluorouracyl</a:t>
            </a:r>
            <a:r>
              <a:rPr lang="pl-PL" sz="2000" dirty="0"/>
              <a:t>, </a:t>
            </a:r>
            <a:r>
              <a:rPr lang="pl-PL" sz="2000" dirty="0" err="1"/>
              <a:t>hydralazyna</a:t>
            </a:r>
            <a:r>
              <a:rPr lang="pl-PL" sz="2000" dirty="0"/>
              <a:t>, imipramina, </a:t>
            </a:r>
            <a:r>
              <a:rPr lang="pl-PL" sz="2000" dirty="0" err="1"/>
              <a:t>izoprenalina</a:t>
            </a:r>
            <a:r>
              <a:rPr lang="pl-PL" sz="2000" dirty="0"/>
              <a:t>, </a:t>
            </a:r>
            <a:r>
              <a:rPr lang="pl-PL" sz="2000" dirty="0" err="1"/>
              <a:t>metylfenidat</a:t>
            </a:r>
            <a:r>
              <a:rPr lang="pl-PL" sz="2000" dirty="0"/>
              <a:t>, nortryptylina, </a:t>
            </a:r>
            <a:r>
              <a:rPr lang="pl-PL" sz="2000" dirty="0" err="1"/>
              <a:t>pentazocyna</a:t>
            </a:r>
            <a:r>
              <a:rPr lang="pl-PL" sz="2000" dirty="0"/>
              <a:t>, prazosyna, </a:t>
            </a:r>
            <a:r>
              <a:rPr lang="pl-PL" sz="2000" dirty="0" err="1"/>
              <a:t>propoksyfen</a:t>
            </a:r>
            <a:r>
              <a:rPr lang="pl-PL" sz="2000" dirty="0"/>
              <a:t>, salicylamid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pl-PL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l-PL" sz="2000" dirty="0">
              <a:latin typeface="Franklin Gothic Medium" pitchFamily="34" charset="0"/>
              <a:cs typeface="Arabic Typesetting" pitchFamily="66" charset="-78"/>
            </a:endParaRP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000" tIns="46800" rIns="90000" bIns="4680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sz="3200" dirty="0">
                <a:solidFill>
                  <a:schemeClr val="tx1"/>
                </a:solidFill>
              </a:rPr>
              <a:t>farmakokinetyka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00200"/>
            <a:ext cx="8280400" cy="1684338"/>
          </a:xfrm>
        </p:spPr>
        <p:txBody>
          <a:bodyPr lIns="90000" tIns="46800" rIns="90000" bIns="46800"/>
          <a:lstStyle/>
          <a:p>
            <a:pPr eaLnBrk="1" hangingPunct="1"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000" dirty="0"/>
          </a:p>
          <a:p>
            <a:pPr eaLnBrk="1" hangingPunct="1"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dirty="0"/>
          </a:p>
          <a:p>
            <a:pPr eaLnBrk="1" hangingPunct="1"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dirty="0"/>
          </a:p>
          <a:p>
            <a:pPr eaLnBrk="1" hangingPunct="1"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dirty="0"/>
          </a:p>
          <a:p>
            <a:pPr eaLnBrk="1" hangingPunct="1"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400" dirty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400" dirty="0">
              <a:latin typeface="Times New Roman" panose="02020603050405020304" pitchFamily="18" charset="0"/>
            </a:endParaRPr>
          </a:p>
          <a:p>
            <a:pPr algn="ctr" eaLnBrk="1" hangingPunct="1"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400" dirty="0">
              <a:latin typeface="Times New Roman" panose="02020603050405020304" pitchFamily="18" charset="0"/>
            </a:endParaRPr>
          </a:p>
          <a:p>
            <a:pPr algn="ctr" eaLnBrk="1" hangingPunct="1"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400" dirty="0">
              <a:latin typeface="Times New Roman" panose="02020603050405020304" pitchFamily="18" charset="0"/>
            </a:endParaRP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76625" y="1994379"/>
            <a:ext cx="8147050" cy="13668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altLang="pl-PL" sz="1800" b="1" dirty="0">
                <a:latin typeface="Times New Roman" panose="02020603050405020304" pitchFamily="18" charset="0"/>
              </a:rPr>
              <a:t>PODANA DAWKA               PROCESY LADME               STEŻENIE LEKU </a:t>
            </a:r>
          </a:p>
          <a:p>
            <a:pPr eaLnBrk="1" hangingPunct="1">
              <a:buFontTx/>
              <a:buNone/>
            </a:pPr>
            <a:r>
              <a:rPr lang="pl-PL" altLang="pl-PL" sz="1800" b="1" dirty="0">
                <a:latin typeface="Times New Roman" panose="02020603050405020304" pitchFamily="18" charset="0"/>
              </a:rPr>
              <a:t> LEKU                                                                                       WE KRWI</a:t>
            </a:r>
          </a:p>
        </p:txBody>
      </p:sp>
      <p:pic>
        <p:nvPicPr>
          <p:cNvPr id="58373" name="Picture 5" descr="ANd9GcTu5fTik6n2DveXafzcwtYPc4j3530wlS2HWDqtEBrs4SufMKK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934075"/>
            <a:ext cx="23399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4" name="Picture 9" descr="ANd9GcRaS-uiW1P5IqBaZoU9xm8cc60JKaZ_cizNXMlv4mxwu8xV_2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388872"/>
            <a:ext cx="216058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73520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864096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/>
              <a:t>Dostępność biologiczna (F) (biodostępność)</a:t>
            </a:r>
          </a:p>
        </p:txBody>
      </p:sp>
      <p:sp>
        <p:nvSpPr>
          <p:cNvPr id="22531" name="Rectangle 4"/>
          <p:cNvSpPr>
            <a:spLocks noGrp="1" noChangeArrowheads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sz="2800" dirty="0"/>
              <a:t>	</a:t>
            </a:r>
            <a:r>
              <a:rPr lang="pl-PL" sz="2200" dirty="0"/>
              <a:t>Ułamek dawki substancji leczniczej, który dostaje się w formie aktywnej farmakologicznie do krążenia ogólnego po podaniu pozanaczyniowym oraz szybkość, z jaką ten proces zachodzi  </a:t>
            </a:r>
          </a:p>
          <a:p>
            <a:pPr eaLnBrk="1" hangingPunct="1">
              <a:buFontTx/>
              <a:buNone/>
            </a:pPr>
            <a:r>
              <a:rPr lang="pl-PL" sz="2200" dirty="0"/>
              <a:t>  (szczególnie ważne kryterium oceny leków podawanych doustnie)</a:t>
            </a:r>
          </a:p>
          <a:p>
            <a:pPr eaLnBrk="1" hangingPunct="1">
              <a:buFontTx/>
              <a:buNone/>
            </a:pPr>
            <a:endParaRPr lang="pl-PL" sz="2800" dirty="0"/>
          </a:p>
          <a:p>
            <a:pPr eaLnBrk="1" hangingPunct="1">
              <a:buFontTx/>
              <a:buNone/>
            </a:pPr>
            <a:r>
              <a:rPr lang="pl-PL" sz="2000" dirty="0"/>
              <a:t>	</a:t>
            </a:r>
            <a:r>
              <a:rPr lang="pl-PL" sz="2200" dirty="0"/>
              <a:t>Dla leków niewchłaniających się z miejsca podania lub wychwytywanych przed dotarciem do krążenia ogólnego wartość tego ułamka jest zbliżona do zera. Dla leków, które wchłaniają się całkowicie  i łatwo przechodzą do krążenia, jego wartość jest bliska jedności.</a:t>
            </a: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38125"/>
            <a:ext cx="8640960" cy="1143000"/>
          </a:xfrm>
        </p:spPr>
        <p:txBody>
          <a:bodyPr/>
          <a:lstStyle/>
          <a:p>
            <a:pPr eaLnBrk="1" hangingPunct="1">
              <a:defRPr/>
            </a:pPr>
            <a:r>
              <a:rPr lang="pl-PL" sz="3200" dirty="0"/>
              <a:t>Parametry określające dostępność biologiczną – </a:t>
            </a:r>
            <a:br>
              <a:rPr lang="pl-PL" sz="3200" dirty="0"/>
            </a:br>
            <a:r>
              <a:rPr lang="pl-PL" sz="3200" dirty="0"/>
              <a:t>od czego zależą?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53736" y="1512888"/>
            <a:ext cx="8675687" cy="453548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pl-PL" sz="2400" dirty="0"/>
              <a:t>droga podania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l-PL" sz="1600" dirty="0"/>
              <a:t>	 (po podaniu dożylnym = 1 (100%)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pl-PL" sz="16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pl-PL" sz="2400" dirty="0"/>
              <a:t>właściwości fizykochemiczne preparatu – warunkują szybkość i ilość substancji czynnej uwolnionej z postaci leku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l-PL" sz="1600" dirty="0"/>
              <a:t>        (rozpuszczalność, </a:t>
            </a:r>
            <a:r>
              <a:rPr lang="pl-PL" sz="1600" dirty="0" err="1"/>
              <a:t>lipofilność</a:t>
            </a:r>
            <a:r>
              <a:rPr lang="pl-PL" sz="1600" dirty="0"/>
              <a:t>, stopień zjonizowania, masa cząsteczkowa, substancje pomocnicze)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pl-PL" sz="16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pl-PL" sz="2400" dirty="0"/>
              <a:t>stan fizjopatologiczny organizmu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l-PL" sz="1400" dirty="0"/>
              <a:t>	 </a:t>
            </a:r>
            <a:r>
              <a:rPr lang="pl-PL" sz="1600" dirty="0"/>
              <a:t>(zmiany </a:t>
            </a:r>
            <a:r>
              <a:rPr lang="pl-PL" sz="1600" dirty="0" err="1"/>
              <a:t>pH</a:t>
            </a:r>
            <a:r>
              <a:rPr lang="pl-PL" sz="1600" dirty="0"/>
              <a:t> lub motoryki przewodu pokarmowego, choroby przewodu pokarmowego lub  wątroby)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pl-PL" sz="16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pl-PL" sz="2400" dirty="0"/>
              <a:t>efekt pierwszego przejścia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pl-PL" sz="24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pl-PL" sz="2400" dirty="0"/>
              <a:t>interakcje pomiędzy lekami lub lekiem i treścią pokarmową w miejscu wchłaniania</a:t>
            </a: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5516" y="116632"/>
            <a:ext cx="8712968" cy="1143000"/>
          </a:xfrm>
        </p:spPr>
        <p:txBody>
          <a:bodyPr/>
          <a:lstStyle/>
          <a:p>
            <a:pPr eaLnBrk="1" hangingPunct="1">
              <a:defRPr/>
            </a:pPr>
            <a:r>
              <a:rPr lang="pl-PL" sz="3200" dirty="0"/>
              <a:t>Parametry określające dostępność biologiczną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89138"/>
            <a:ext cx="8675687" cy="45354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pl-PL" sz="2400" dirty="0"/>
              <a:t>Wielkość powierzchni pod krzywą zmiany stężenia leku we krwi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pl-PL" sz="2000" dirty="0"/>
              <a:t>	</a:t>
            </a:r>
            <a:r>
              <a:rPr lang="pl-PL" sz="2000" dirty="0">
                <a:solidFill>
                  <a:srgbClr val="FF0000"/>
                </a:solidFill>
              </a:rPr>
              <a:t>(AUC – </a:t>
            </a:r>
            <a:r>
              <a:rPr lang="pl-PL" sz="2000" i="1" dirty="0" err="1">
                <a:solidFill>
                  <a:srgbClr val="FF0000"/>
                </a:solidFill>
              </a:rPr>
              <a:t>area</a:t>
            </a:r>
            <a:r>
              <a:rPr lang="pl-PL" sz="2000" i="1" dirty="0">
                <a:solidFill>
                  <a:srgbClr val="FF0000"/>
                </a:solidFill>
              </a:rPr>
              <a:t> under </a:t>
            </a:r>
            <a:r>
              <a:rPr lang="pl-PL" sz="2000" i="1" dirty="0" err="1">
                <a:solidFill>
                  <a:srgbClr val="FF0000"/>
                </a:solidFill>
              </a:rPr>
              <a:t>the</a:t>
            </a:r>
            <a:r>
              <a:rPr lang="pl-PL" sz="2000" i="1" dirty="0">
                <a:solidFill>
                  <a:srgbClr val="FF0000"/>
                </a:solidFill>
              </a:rPr>
              <a:t> </a:t>
            </a:r>
            <a:r>
              <a:rPr lang="pl-PL" sz="2000" i="1" dirty="0" err="1">
                <a:solidFill>
                  <a:srgbClr val="FF0000"/>
                </a:solidFill>
              </a:rPr>
              <a:t>curve</a:t>
            </a:r>
            <a:r>
              <a:rPr lang="pl-PL" sz="2000" i="1" dirty="0">
                <a:solidFill>
                  <a:srgbClr val="FF0000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  <a:buNone/>
            </a:pPr>
            <a:endParaRPr lang="pl-PL" sz="20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pl-PL" sz="2400" dirty="0"/>
              <a:t>Maksymalne stężenie leku we krwi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pl-PL" sz="2000" dirty="0">
                <a:solidFill>
                  <a:srgbClr val="FF0000"/>
                </a:solidFill>
              </a:rPr>
              <a:t>	(C maks)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pl-PL" sz="20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pl-PL" sz="2400" dirty="0"/>
              <a:t>Czas, po którym zostaje osiągnięte stężenie maksymalne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pl-PL" sz="2400" dirty="0"/>
              <a:t>	</a:t>
            </a:r>
            <a:r>
              <a:rPr lang="pl-PL" sz="2000" dirty="0">
                <a:solidFill>
                  <a:srgbClr val="FF0000"/>
                </a:solidFill>
              </a:rPr>
              <a:t>(t maks)</a:t>
            </a:r>
            <a:endParaRPr lang="pl-PL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pl-PL" sz="1400" dirty="0"/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500063" y="163513"/>
            <a:ext cx="83915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r>
              <a:rPr lang="pl-PL" sz="6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	</a:t>
            </a:r>
            <a:endParaRPr lang="en-US" sz="4400" b="1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217488" y="96387"/>
            <a:ext cx="89265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pl-PL" sz="3200" dirty="0">
                <a:solidFill>
                  <a:schemeClr val="tx1"/>
                </a:solidFill>
                <a:latin typeface="+mj-lt"/>
              </a:rPr>
              <a:t>Oceniane parametry farmakokinetyczne</a:t>
            </a: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4389437" y="2940051"/>
            <a:ext cx="4481513" cy="173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pl-PL" sz="2000" dirty="0" err="1">
                <a:solidFill>
                  <a:srgbClr val="7030A0"/>
                </a:solidFill>
                <a:latin typeface="+mn-lt"/>
              </a:rPr>
              <a:t>Cmax</a:t>
            </a:r>
            <a:r>
              <a:rPr lang="pl-PL" dirty="0">
                <a:solidFill>
                  <a:srgbClr val="7030A0"/>
                </a:solidFill>
                <a:latin typeface="+mn-lt"/>
              </a:rPr>
              <a:t> - stężenie maksymalne</a:t>
            </a:r>
          </a:p>
          <a:p>
            <a:pPr algn="l" eaLnBrk="0" hangingPunct="0">
              <a:spcBef>
                <a:spcPct val="50000"/>
              </a:spcBef>
              <a:defRPr/>
            </a:pPr>
            <a:endParaRPr lang="pl-PL" sz="2000" dirty="0">
              <a:solidFill>
                <a:schemeClr val="hlink"/>
              </a:solidFill>
              <a:latin typeface="+mn-lt"/>
            </a:endParaRPr>
          </a:p>
          <a:p>
            <a:pPr algn="l" eaLnBrk="0" hangingPunct="0">
              <a:spcBef>
                <a:spcPct val="50000"/>
              </a:spcBef>
              <a:defRPr/>
            </a:pPr>
            <a:r>
              <a:rPr lang="pl-PL" sz="2000" dirty="0">
                <a:solidFill>
                  <a:srgbClr val="7030A0"/>
                </a:solidFill>
                <a:latin typeface="+mn-lt"/>
              </a:rPr>
              <a:t>T- </a:t>
            </a:r>
            <a:r>
              <a:rPr lang="pl-PL" sz="2000" dirty="0" err="1">
                <a:solidFill>
                  <a:srgbClr val="7030A0"/>
                </a:solidFill>
                <a:latin typeface="+mn-lt"/>
              </a:rPr>
              <a:t>Cmax</a:t>
            </a:r>
            <a:r>
              <a:rPr lang="pl-PL" sz="2000" dirty="0">
                <a:solidFill>
                  <a:srgbClr val="7030A0"/>
                </a:solidFill>
                <a:latin typeface="+mn-lt"/>
              </a:rPr>
              <a:t> - </a:t>
            </a:r>
            <a:r>
              <a:rPr lang="pl-PL" dirty="0">
                <a:solidFill>
                  <a:srgbClr val="7030A0"/>
                </a:solidFill>
                <a:latin typeface="+mn-lt"/>
              </a:rPr>
              <a:t>czas do osiągnięcia    	  	  stężenia maksymalnego</a:t>
            </a:r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flipH="1">
            <a:off x="1760538" y="2759075"/>
            <a:ext cx="14287" cy="3306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1760538" y="6049963"/>
            <a:ext cx="67056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4583" name="Freeform 7"/>
          <p:cNvSpPr>
            <a:spLocks/>
          </p:cNvSpPr>
          <p:nvPr/>
        </p:nvSpPr>
        <p:spPr bwMode="auto">
          <a:xfrm>
            <a:off x="2233613" y="3306763"/>
            <a:ext cx="6637337" cy="2727325"/>
          </a:xfrm>
          <a:custGeom>
            <a:avLst/>
            <a:gdLst>
              <a:gd name="T0" fmla="*/ 0 w 4704"/>
              <a:gd name="T1" fmla="*/ 1690 h 1718"/>
              <a:gd name="T2" fmla="*/ 96 w 4704"/>
              <a:gd name="T3" fmla="*/ 1546 h 1718"/>
              <a:gd name="T4" fmla="*/ 173 w 4704"/>
              <a:gd name="T5" fmla="*/ 1248 h 1718"/>
              <a:gd name="T6" fmla="*/ 269 w 4704"/>
              <a:gd name="T7" fmla="*/ 672 h 1718"/>
              <a:gd name="T8" fmla="*/ 355 w 4704"/>
              <a:gd name="T9" fmla="*/ 221 h 1718"/>
              <a:gd name="T10" fmla="*/ 442 w 4704"/>
              <a:gd name="T11" fmla="*/ 106 h 1718"/>
              <a:gd name="T12" fmla="*/ 519 w 4704"/>
              <a:gd name="T13" fmla="*/ 19 h 1718"/>
              <a:gd name="T14" fmla="*/ 807 w 4704"/>
              <a:gd name="T15" fmla="*/ 0 h 1718"/>
              <a:gd name="T16" fmla="*/ 989 w 4704"/>
              <a:gd name="T17" fmla="*/ 211 h 1718"/>
              <a:gd name="T18" fmla="*/ 1296 w 4704"/>
              <a:gd name="T19" fmla="*/ 576 h 1718"/>
              <a:gd name="T20" fmla="*/ 1824 w 4704"/>
              <a:gd name="T21" fmla="*/ 979 h 1718"/>
              <a:gd name="T22" fmla="*/ 2861 w 4704"/>
              <a:gd name="T23" fmla="*/ 1315 h 1718"/>
              <a:gd name="T24" fmla="*/ 3581 w 4704"/>
              <a:gd name="T25" fmla="*/ 1546 h 1718"/>
              <a:gd name="T26" fmla="*/ 4378 w 4704"/>
              <a:gd name="T27" fmla="*/ 1680 h 1718"/>
              <a:gd name="T28" fmla="*/ 4704 w 4704"/>
              <a:gd name="T29" fmla="*/ 1718 h 17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704"/>
              <a:gd name="T46" fmla="*/ 0 h 1718"/>
              <a:gd name="T47" fmla="*/ 4704 w 4704"/>
              <a:gd name="T48" fmla="*/ 1718 h 17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704" h="1718">
                <a:moveTo>
                  <a:pt x="0" y="1690"/>
                </a:moveTo>
                <a:lnTo>
                  <a:pt x="96" y="1546"/>
                </a:lnTo>
                <a:lnTo>
                  <a:pt x="173" y="1248"/>
                </a:lnTo>
                <a:lnTo>
                  <a:pt x="269" y="672"/>
                </a:lnTo>
                <a:lnTo>
                  <a:pt x="355" y="221"/>
                </a:lnTo>
                <a:lnTo>
                  <a:pt x="442" y="106"/>
                </a:lnTo>
                <a:lnTo>
                  <a:pt x="519" y="19"/>
                </a:lnTo>
                <a:lnTo>
                  <a:pt x="807" y="0"/>
                </a:lnTo>
                <a:lnTo>
                  <a:pt x="989" y="211"/>
                </a:lnTo>
                <a:lnTo>
                  <a:pt x="1296" y="576"/>
                </a:lnTo>
                <a:lnTo>
                  <a:pt x="1824" y="979"/>
                </a:lnTo>
                <a:lnTo>
                  <a:pt x="2861" y="1315"/>
                </a:lnTo>
                <a:lnTo>
                  <a:pt x="3581" y="1546"/>
                </a:lnTo>
                <a:lnTo>
                  <a:pt x="4378" y="1680"/>
                </a:lnTo>
                <a:lnTo>
                  <a:pt x="4704" y="1718"/>
                </a:lnTo>
              </a:path>
            </a:pathLst>
          </a:custGeom>
          <a:noFill/>
          <a:ln w="9525" cap="flat" cmpd="sng">
            <a:noFill/>
            <a:prstDash val="solid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4584" name="Freeform 8"/>
          <p:cNvSpPr>
            <a:spLocks/>
          </p:cNvSpPr>
          <p:nvPr/>
        </p:nvSpPr>
        <p:spPr bwMode="auto">
          <a:xfrm>
            <a:off x="1855788" y="3179763"/>
            <a:ext cx="6354762" cy="2809875"/>
          </a:xfrm>
          <a:custGeom>
            <a:avLst/>
            <a:gdLst>
              <a:gd name="T0" fmla="*/ 0 w 4503"/>
              <a:gd name="T1" fmla="*/ 1712 h 1770"/>
              <a:gd name="T2" fmla="*/ 336 w 4503"/>
              <a:gd name="T3" fmla="*/ 253 h 1770"/>
              <a:gd name="T4" fmla="*/ 749 w 4503"/>
              <a:gd name="T5" fmla="*/ 195 h 1770"/>
              <a:gd name="T6" fmla="*/ 1344 w 4503"/>
              <a:gd name="T7" fmla="*/ 1184 h 1770"/>
              <a:gd name="T8" fmla="*/ 2573 w 4503"/>
              <a:gd name="T9" fmla="*/ 1520 h 1770"/>
              <a:gd name="T10" fmla="*/ 3533 w 4503"/>
              <a:gd name="T11" fmla="*/ 1635 h 1770"/>
              <a:gd name="T12" fmla="*/ 4272 w 4503"/>
              <a:gd name="T13" fmla="*/ 1741 h 1770"/>
              <a:gd name="T14" fmla="*/ 4503 w 4503"/>
              <a:gd name="T15" fmla="*/ 1770 h 177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503"/>
              <a:gd name="T25" fmla="*/ 0 h 1770"/>
              <a:gd name="T26" fmla="*/ 4503 w 4503"/>
              <a:gd name="T27" fmla="*/ 1770 h 177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503" h="1770">
                <a:moveTo>
                  <a:pt x="0" y="1712"/>
                </a:moveTo>
                <a:cubicBezTo>
                  <a:pt x="105" y="1109"/>
                  <a:pt x="211" y="506"/>
                  <a:pt x="336" y="253"/>
                </a:cubicBezTo>
                <a:cubicBezTo>
                  <a:pt x="461" y="0"/>
                  <a:pt x="581" y="40"/>
                  <a:pt x="749" y="195"/>
                </a:cubicBezTo>
                <a:cubicBezTo>
                  <a:pt x="917" y="350"/>
                  <a:pt x="1040" y="963"/>
                  <a:pt x="1344" y="1184"/>
                </a:cubicBezTo>
                <a:cubicBezTo>
                  <a:pt x="1648" y="1405"/>
                  <a:pt x="2208" y="1445"/>
                  <a:pt x="2573" y="1520"/>
                </a:cubicBezTo>
                <a:cubicBezTo>
                  <a:pt x="2938" y="1595"/>
                  <a:pt x="3250" y="1598"/>
                  <a:pt x="3533" y="1635"/>
                </a:cubicBezTo>
                <a:cubicBezTo>
                  <a:pt x="3816" y="1672"/>
                  <a:pt x="4110" y="1719"/>
                  <a:pt x="4272" y="1741"/>
                </a:cubicBezTo>
                <a:cubicBezTo>
                  <a:pt x="4434" y="1763"/>
                  <a:pt x="4468" y="1766"/>
                  <a:pt x="4503" y="1770"/>
                </a:cubicBezTo>
              </a:path>
            </a:pathLst>
          </a:custGeom>
          <a:noFill/>
          <a:ln w="3810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179388" y="2852738"/>
            <a:ext cx="1652587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sz="1600" dirty="0">
                <a:solidFill>
                  <a:schemeClr val="tx1"/>
                </a:solidFill>
              </a:rPr>
              <a:t>Stężenie leku w osoczu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7667625" y="6092825"/>
            <a:ext cx="11906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sz="1600" b="1"/>
              <a:t>Czas </a:t>
            </a:r>
            <a:r>
              <a:rPr lang="en-US" sz="1600" b="1">
                <a:cs typeface="Arial" charset="0"/>
              </a:rPr>
              <a:t>~</a:t>
            </a:r>
          </a:p>
        </p:txBody>
      </p:sp>
      <p:sp>
        <p:nvSpPr>
          <p:cNvPr id="24587" name="Freeform 11"/>
          <p:cNvSpPr>
            <a:spLocks/>
          </p:cNvSpPr>
          <p:nvPr/>
        </p:nvSpPr>
        <p:spPr bwMode="auto">
          <a:xfrm>
            <a:off x="1828800" y="4659313"/>
            <a:ext cx="611188" cy="1284287"/>
          </a:xfrm>
          <a:custGeom>
            <a:avLst/>
            <a:gdLst>
              <a:gd name="T0" fmla="*/ 0 w 433"/>
              <a:gd name="T1" fmla="*/ 809 h 809"/>
              <a:gd name="T2" fmla="*/ 374 w 433"/>
              <a:gd name="T3" fmla="*/ 99 h 809"/>
              <a:gd name="T4" fmla="*/ 355 w 433"/>
              <a:gd name="T5" fmla="*/ 214 h 809"/>
              <a:gd name="T6" fmla="*/ 0 60000 65536"/>
              <a:gd name="T7" fmla="*/ 0 60000 65536"/>
              <a:gd name="T8" fmla="*/ 0 60000 65536"/>
              <a:gd name="T9" fmla="*/ 0 w 433"/>
              <a:gd name="T10" fmla="*/ 0 h 809"/>
              <a:gd name="T11" fmla="*/ 433 w 433"/>
              <a:gd name="T12" fmla="*/ 809 h 8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3" h="809">
                <a:moveTo>
                  <a:pt x="0" y="809"/>
                </a:moveTo>
                <a:cubicBezTo>
                  <a:pt x="157" y="503"/>
                  <a:pt x="315" y="198"/>
                  <a:pt x="374" y="99"/>
                </a:cubicBezTo>
                <a:cubicBezTo>
                  <a:pt x="433" y="0"/>
                  <a:pt x="394" y="107"/>
                  <a:pt x="355" y="214"/>
                </a:cubicBezTo>
              </a:path>
            </a:pathLst>
          </a:cu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4588" name="Freeform 12"/>
          <p:cNvSpPr>
            <a:spLocks/>
          </p:cNvSpPr>
          <p:nvPr/>
        </p:nvSpPr>
        <p:spPr bwMode="auto">
          <a:xfrm>
            <a:off x="1835150" y="-1035050"/>
            <a:ext cx="3292475" cy="7467600"/>
          </a:xfrm>
          <a:custGeom>
            <a:avLst/>
            <a:gdLst>
              <a:gd name="T0" fmla="*/ 0 w 2333"/>
              <a:gd name="T1" fmla="*/ 4704 h 4704"/>
              <a:gd name="T2" fmla="*/ 67 w 2333"/>
              <a:gd name="T3" fmla="*/ 4560 h 4704"/>
              <a:gd name="T4" fmla="*/ 86 w 2333"/>
              <a:gd name="T5" fmla="*/ 4435 h 4704"/>
              <a:gd name="T6" fmla="*/ 605 w 2333"/>
              <a:gd name="T7" fmla="*/ 0 h 4704"/>
              <a:gd name="T8" fmla="*/ 1786 w 2333"/>
              <a:gd name="T9" fmla="*/ 3686 h 4704"/>
              <a:gd name="T10" fmla="*/ 2333 w 2333"/>
              <a:gd name="T11" fmla="*/ 3753 h 47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33"/>
              <a:gd name="T19" fmla="*/ 0 h 4704"/>
              <a:gd name="T20" fmla="*/ 2333 w 2333"/>
              <a:gd name="T21" fmla="*/ 4704 h 47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33" h="4704">
                <a:moveTo>
                  <a:pt x="0" y="4704"/>
                </a:moveTo>
                <a:cubicBezTo>
                  <a:pt x="30" y="4658"/>
                  <a:pt x="36" y="4605"/>
                  <a:pt x="67" y="4560"/>
                </a:cubicBezTo>
                <a:cubicBezTo>
                  <a:pt x="77" y="4440"/>
                  <a:pt x="50" y="4471"/>
                  <a:pt x="86" y="4435"/>
                </a:cubicBezTo>
                <a:lnTo>
                  <a:pt x="605" y="0"/>
                </a:lnTo>
                <a:lnTo>
                  <a:pt x="1786" y="3686"/>
                </a:lnTo>
                <a:lnTo>
                  <a:pt x="2333" y="3753"/>
                </a:lnTo>
              </a:path>
            </a:pathLst>
          </a:cu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96269" name="Freeform 13"/>
          <p:cNvSpPr>
            <a:spLocks/>
          </p:cNvSpPr>
          <p:nvPr/>
        </p:nvSpPr>
        <p:spPr bwMode="auto">
          <a:xfrm>
            <a:off x="1762125" y="3135313"/>
            <a:ext cx="6786563" cy="2901950"/>
          </a:xfrm>
          <a:custGeom>
            <a:avLst/>
            <a:gdLst>
              <a:gd name="T0" fmla="*/ 0 w 4275"/>
              <a:gd name="T1" fmla="*/ 1828 h 1828"/>
              <a:gd name="T2" fmla="*/ 196 w 4275"/>
              <a:gd name="T3" fmla="*/ 1164 h 1828"/>
              <a:gd name="T4" fmla="*/ 272 w 4275"/>
              <a:gd name="T5" fmla="*/ 915 h 1828"/>
              <a:gd name="T6" fmla="*/ 341 w 4275"/>
              <a:gd name="T7" fmla="*/ 415 h 1828"/>
              <a:gd name="T8" fmla="*/ 435 w 4275"/>
              <a:gd name="T9" fmla="*/ 137 h 1828"/>
              <a:gd name="T10" fmla="*/ 605 w 4275"/>
              <a:gd name="T11" fmla="*/ 22 h 1828"/>
              <a:gd name="T12" fmla="*/ 656 w 4275"/>
              <a:gd name="T13" fmla="*/ 22 h 1828"/>
              <a:gd name="T14" fmla="*/ 784 w 4275"/>
              <a:gd name="T15" fmla="*/ 156 h 1828"/>
              <a:gd name="T16" fmla="*/ 1083 w 4275"/>
              <a:gd name="T17" fmla="*/ 819 h 1828"/>
              <a:gd name="T18" fmla="*/ 1339 w 4275"/>
              <a:gd name="T19" fmla="*/ 1183 h 1828"/>
              <a:gd name="T20" fmla="*/ 1910 w 4275"/>
              <a:gd name="T21" fmla="*/ 1395 h 1828"/>
              <a:gd name="T22" fmla="*/ 2500 w 4275"/>
              <a:gd name="T23" fmla="*/ 1663 h 1828"/>
              <a:gd name="T24" fmla="*/ 3464 w 4275"/>
              <a:gd name="T25" fmla="*/ 1779 h 1828"/>
              <a:gd name="T26" fmla="*/ 3754 w 4275"/>
              <a:gd name="T27" fmla="*/ 1779 h 1828"/>
              <a:gd name="T28" fmla="*/ 4275 w 4275"/>
              <a:gd name="T29" fmla="*/ 1779 h 18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275"/>
              <a:gd name="T46" fmla="*/ 0 h 1828"/>
              <a:gd name="T47" fmla="*/ 4275 w 4275"/>
              <a:gd name="T48" fmla="*/ 1828 h 182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275" h="1828">
                <a:moveTo>
                  <a:pt x="0" y="1828"/>
                </a:moveTo>
                <a:cubicBezTo>
                  <a:pt x="31" y="1717"/>
                  <a:pt x="151" y="1316"/>
                  <a:pt x="196" y="1164"/>
                </a:cubicBezTo>
                <a:cubicBezTo>
                  <a:pt x="241" y="1012"/>
                  <a:pt x="248" y="1040"/>
                  <a:pt x="272" y="915"/>
                </a:cubicBezTo>
                <a:cubicBezTo>
                  <a:pt x="296" y="790"/>
                  <a:pt x="314" y="545"/>
                  <a:pt x="341" y="415"/>
                </a:cubicBezTo>
                <a:cubicBezTo>
                  <a:pt x="367" y="285"/>
                  <a:pt x="390" y="203"/>
                  <a:pt x="435" y="137"/>
                </a:cubicBezTo>
                <a:cubicBezTo>
                  <a:pt x="479" y="71"/>
                  <a:pt x="568" y="41"/>
                  <a:pt x="605" y="22"/>
                </a:cubicBezTo>
                <a:cubicBezTo>
                  <a:pt x="643" y="3"/>
                  <a:pt x="626" y="0"/>
                  <a:pt x="656" y="22"/>
                </a:cubicBezTo>
                <a:cubicBezTo>
                  <a:pt x="686" y="44"/>
                  <a:pt x="713" y="23"/>
                  <a:pt x="784" y="156"/>
                </a:cubicBezTo>
                <a:cubicBezTo>
                  <a:pt x="855" y="289"/>
                  <a:pt x="990" y="648"/>
                  <a:pt x="1083" y="819"/>
                </a:cubicBezTo>
                <a:cubicBezTo>
                  <a:pt x="1175" y="990"/>
                  <a:pt x="1201" y="1087"/>
                  <a:pt x="1339" y="1183"/>
                </a:cubicBezTo>
                <a:cubicBezTo>
                  <a:pt x="1477" y="1279"/>
                  <a:pt x="1717" y="1315"/>
                  <a:pt x="1910" y="1395"/>
                </a:cubicBezTo>
                <a:cubicBezTo>
                  <a:pt x="2104" y="1475"/>
                  <a:pt x="2241" y="1599"/>
                  <a:pt x="2500" y="1663"/>
                </a:cubicBezTo>
                <a:cubicBezTo>
                  <a:pt x="2758" y="1727"/>
                  <a:pt x="3255" y="1760"/>
                  <a:pt x="3464" y="1779"/>
                </a:cubicBezTo>
                <a:cubicBezTo>
                  <a:pt x="3673" y="1798"/>
                  <a:pt x="3619" y="1779"/>
                  <a:pt x="3754" y="1779"/>
                </a:cubicBezTo>
                <a:cubicBezTo>
                  <a:pt x="3889" y="1779"/>
                  <a:pt x="4082" y="1779"/>
                  <a:pt x="4275" y="1779"/>
                </a:cubicBezTo>
              </a:path>
            </a:pathLst>
          </a:custGeom>
          <a:solidFill>
            <a:srgbClr val="FF0000">
              <a:alpha val="47058"/>
            </a:srgbClr>
          </a:solidFill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96270" name="Text Box 14"/>
          <p:cNvSpPr txBox="1">
            <a:spLocks noChangeArrowheads="1"/>
          </p:cNvSpPr>
          <p:nvPr/>
        </p:nvSpPr>
        <p:spPr bwMode="auto">
          <a:xfrm>
            <a:off x="611560" y="836712"/>
            <a:ext cx="7777163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l-PL" dirty="0">
                <a:solidFill>
                  <a:srgbClr val="FF0000"/>
                </a:solidFill>
                <a:latin typeface="+mn-lt"/>
              </a:rPr>
              <a:t>AUC (</a:t>
            </a:r>
            <a:r>
              <a:rPr lang="pl-PL" dirty="0" err="1">
                <a:solidFill>
                  <a:srgbClr val="FF0000"/>
                </a:solidFill>
                <a:latin typeface="+mn-lt"/>
              </a:rPr>
              <a:t>Area</a:t>
            </a:r>
            <a:r>
              <a:rPr lang="pl-PL" dirty="0">
                <a:solidFill>
                  <a:srgbClr val="FF0000"/>
                </a:solidFill>
                <a:latin typeface="+mn-lt"/>
              </a:rPr>
              <a:t> under </a:t>
            </a:r>
            <a:r>
              <a:rPr lang="pl-PL" dirty="0" err="1">
                <a:solidFill>
                  <a:srgbClr val="FF0000"/>
                </a:solidFill>
                <a:latin typeface="+mn-lt"/>
              </a:rPr>
              <a:t>the</a:t>
            </a:r>
            <a:r>
              <a:rPr lang="pl-PL" dirty="0">
                <a:solidFill>
                  <a:srgbClr val="FF0000"/>
                </a:solidFill>
                <a:latin typeface="+mn-lt"/>
              </a:rPr>
              <a:t> </a:t>
            </a:r>
            <a:r>
              <a:rPr lang="pl-PL" dirty="0" err="1">
                <a:solidFill>
                  <a:srgbClr val="FF0000"/>
                </a:solidFill>
                <a:latin typeface="+mn-lt"/>
              </a:rPr>
              <a:t>Curve</a:t>
            </a:r>
            <a:r>
              <a:rPr lang="pl-PL" dirty="0">
                <a:solidFill>
                  <a:srgbClr val="FF0000"/>
                </a:solidFill>
                <a:latin typeface="+mn-lt"/>
              </a:rPr>
              <a:t>)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- </a:t>
            </a:r>
            <a:r>
              <a:rPr lang="pl-PL" dirty="0">
                <a:solidFill>
                  <a:schemeClr val="tx1"/>
                </a:solidFill>
                <a:latin typeface="+mn-lt"/>
              </a:rPr>
              <a:t>pole pod krzywą stężenia leku we krwi zależne od czasu</a:t>
            </a:r>
            <a:endParaRPr lang="pl-PL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6271" name="Line 15"/>
          <p:cNvSpPr>
            <a:spLocks noChangeShapeType="1"/>
          </p:cNvSpPr>
          <p:nvPr/>
        </p:nvSpPr>
        <p:spPr bwMode="auto">
          <a:xfrm>
            <a:off x="2771775" y="3141663"/>
            <a:ext cx="0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96272" name="Text Box 16"/>
          <p:cNvSpPr txBox="1">
            <a:spLocks noChangeArrowheads="1"/>
          </p:cNvSpPr>
          <p:nvPr/>
        </p:nvSpPr>
        <p:spPr bwMode="auto">
          <a:xfrm>
            <a:off x="2411413" y="6092825"/>
            <a:ext cx="10080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l-PL" sz="2000" b="1" dirty="0">
                <a:solidFill>
                  <a:srgbClr val="7030A0"/>
                </a:solidFill>
              </a:rPr>
              <a:t>T- </a:t>
            </a:r>
            <a:r>
              <a:rPr lang="pl-PL" sz="2000" b="1" dirty="0" err="1">
                <a:solidFill>
                  <a:srgbClr val="7030A0"/>
                </a:solidFill>
              </a:rPr>
              <a:t>C</a:t>
            </a:r>
            <a:r>
              <a:rPr lang="pl-PL" sz="2000" b="1" baseline="-25000" dirty="0" err="1">
                <a:solidFill>
                  <a:srgbClr val="7030A0"/>
                </a:solidFill>
              </a:rPr>
              <a:t>max</a:t>
            </a:r>
            <a:endParaRPr lang="pl-PL" sz="2000" b="1" baseline="-25000" dirty="0">
              <a:solidFill>
                <a:srgbClr val="7030A0"/>
              </a:solidFill>
            </a:endParaRPr>
          </a:p>
        </p:txBody>
      </p:sp>
      <p:sp>
        <p:nvSpPr>
          <p:cNvPr id="96273" name="Text Box 17"/>
          <p:cNvSpPr txBox="1">
            <a:spLocks noChangeArrowheads="1"/>
          </p:cNvSpPr>
          <p:nvPr/>
        </p:nvSpPr>
        <p:spPr bwMode="auto">
          <a:xfrm>
            <a:off x="2555875" y="2708275"/>
            <a:ext cx="1481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l-PL" sz="2000" b="1" dirty="0" err="1">
                <a:solidFill>
                  <a:srgbClr val="7030A0"/>
                </a:solidFill>
              </a:rPr>
              <a:t>C</a:t>
            </a:r>
            <a:r>
              <a:rPr lang="pl-PL" sz="2000" b="1" baseline="-25000" dirty="0" err="1">
                <a:solidFill>
                  <a:srgbClr val="7030A0"/>
                </a:solidFill>
              </a:rPr>
              <a:t>max</a:t>
            </a:r>
            <a:endParaRPr lang="pl-PL" sz="2000" b="1" baseline="-25000" dirty="0">
              <a:solidFill>
                <a:srgbClr val="7030A0"/>
              </a:solidFill>
            </a:endParaRPr>
          </a:p>
        </p:txBody>
      </p:sp>
      <p:sp>
        <p:nvSpPr>
          <p:cNvPr id="96274" name="Rectangle 18"/>
          <p:cNvSpPr>
            <a:spLocks noChangeArrowheads="1"/>
          </p:cNvSpPr>
          <p:nvPr/>
        </p:nvSpPr>
        <p:spPr bwMode="auto">
          <a:xfrm>
            <a:off x="3125788" y="5105400"/>
            <a:ext cx="9556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800" b="1">
                <a:solidFill>
                  <a:srgbClr val="FF0000"/>
                </a:solidFill>
              </a:rPr>
              <a:t>AUC</a:t>
            </a:r>
          </a:p>
        </p:txBody>
      </p:sp>
      <p:sp>
        <p:nvSpPr>
          <p:cNvPr id="96275" name="Line 19"/>
          <p:cNvSpPr>
            <a:spLocks noChangeShapeType="1"/>
          </p:cNvSpPr>
          <p:nvPr/>
        </p:nvSpPr>
        <p:spPr bwMode="auto">
          <a:xfrm>
            <a:off x="1763713" y="3141663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l-PL"/>
          </a:p>
        </p:txBody>
      </p:sp>
      <p:pic>
        <p:nvPicPr>
          <p:cNvPr id="20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763" y="6248401"/>
            <a:ext cx="1573148" cy="620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96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6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6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6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6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6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6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6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6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6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6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6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96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6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6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6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6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6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6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9" grpId="0" animBg="1"/>
      <p:bldP spid="96270" grpId="0"/>
      <p:bldP spid="96271" grpId="0" animBg="1"/>
      <p:bldP spid="96273" grpId="0"/>
      <p:bldP spid="96274" grpId="0"/>
      <p:bldP spid="9627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500063" y="163513"/>
            <a:ext cx="83915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r>
              <a:rPr lang="pl-PL" sz="6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	</a:t>
            </a:r>
            <a:endParaRPr lang="en-US" sz="4400" b="1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209681" y="204212"/>
            <a:ext cx="89265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pl-PL" sz="3200" dirty="0">
                <a:solidFill>
                  <a:schemeClr val="tx1"/>
                </a:solidFill>
                <a:latin typeface="+mj-lt"/>
              </a:rPr>
              <a:t>Oceniane parametry farmakokinetyczne</a:t>
            </a:r>
          </a:p>
        </p:txBody>
      </p:sp>
      <p:sp>
        <p:nvSpPr>
          <p:cNvPr id="25604" name="Line 5"/>
          <p:cNvSpPr>
            <a:spLocks noChangeShapeType="1"/>
          </p:cNvSpPr>
          <p:nvPr/>
        </p:nvSpPr>
        <p:spPr bwMode="auto">
          <a:xfrm flipH="1">
            <a:off x="1760538" y="1484313"/>
            <a:ext cx="3175" cy="4581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5605" name="Line 6"/>
          <p:cNvSpPr>
            <a:spLocks noChangeShapeType="1"/>
          </p:cNvSpPr>
          <p:nvPr/>
        </p:nvSpPr>
        <p:spPr bwMode="auto">
          <a:xfrm>
            <a:off x="1760538" y="6049963"/>
            <a:ext cx="67056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5606" name="Freeform 7"/>
          <p:cNvSpPr>
            <a:spLocks/>
          </p:cNvSpPr>
          <p:nvPr/>
        </p:nvSpPr>
        <p:spPr bwMode="auto">
          <a:xfrm>
            <a:off x="2233613" y="3306763"/>
            <a:ext cx="6637337" cy="2727325"/>
          </a:xfrm>
          <a:custGeom>
            <a:avLst/>
            <a:gdLst>
              <a:gd name="T0" fmla="*/ 0 w 4704"/>
              <a:gd name="T1" fmla="*/ 1690 h 1718"/>
              <a:gd name="T2" fmla="*/ 96 w 4704"/>
              <a:gd name="T3" fmla="*/ 1546 h 1718"/>
              <a:gd name="T4" fmla="*/ 173 w 4704"/>
              <a:gd name="T5" fmla="*/ 1248 h 1718"/>
              <a:gd name="T6" fmla="*/ 269 w 4704"/>
              <a:gd name="T7" fmla="*/ 672 h 1718"/>
              <a:gd name="T8" fmla="*/ 355 w 4704"/>
              <a:gd name="T9" fmla="*/ 221 h 1718"/>
              <a:gd name="T10" fmla="*/ 442 w 4704"/>
              <a:gd name="T11" fmla="*/ 106 h 1718"/>
              <a:gd name="T12" fmla="*/ 519 w 4704"/>
              <a:gd name="T13" fmla="*/ 19 h 1718"/>
              <a:gd name="T14" fmla="*/ 807 w 4704"/>
              <a:gd name="T15" fmla="*/ 0 h 1718"/>
              <a:gd name="T16" fmla="*/ 989 w 4704"/>
              <a:gd name="T17" fmla="*/ 211 h 1718"/>
              <a:gd name="T18" fmla="*/ 1296 w 4704"/>
              <a:gd name="T19" fmla="*/ 576 h 1718"/>
              <a:gd name="T20" fmla="*/ 1824 w 4704"/>
              <a:gd name="T21" fmla="*/ 979 h 1718"/>
              <a:gd name="T22" fmla="*/ 2861 w 4704"/>
              <a:gd name="T23" fmla="*/ 1315 h 1718"/>
              <a:gd name="T24" fmla="*/ 3581 w 4704"/>
              <a:gd name="T25" fmla="*/ 1546 h 1718"/>
              <a:gd name="T26" fmla="*/ 4378 w 4704"/>
              <a:gd name="T27" fmla="*/ 1680 h 1718"/>
              <a:gd name="T28" fmla="*/ 4704 w 4704"/>
              <a:gd name="T29" fmla="*/ 1718 h 17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704"/>
              <a:gd name="T46" fmla="*/ 0 h 1718"/>
              <a:gd name="T47" fmla="*/ 4704 w 4704"/>
              <a:gd name="T48" fmla="*/ 1718 h 17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704" h="1718">
                <a:moveTo>
                  <a:pt x="0" y="1690"/>
                </a:moveTo>
                <a:lnTo>
                  <a:pt x="96" y="1546"/>
                </a:lnTo>
                <a:lnTo>
                  <a:pt x="173" y="1248"/>
                </a:lnTo>
                <a:lnTo>
                  <a:pt x="269" y="672"/>
                </a:lnTo>
                <a:lnTo>
                  <a:pt x="355" y="221"/>
                </a:lnTo>
                <a:lnTo>
                  <a:pt x="442" y="106"/>
                </a:lnTo>
                <a:lnTo>
                  <a:pt x="519" y="19"/>
                </a:lnTo>
                <a:lnTo>
                  <a:pt x="807" y="0"/>
                </a:lnTo>
                <a:lnTo>
                  <a:pt x="989" y="211"/>
                </a:lnTo>
                <a:lnTo>
                  <a:pt x="1296" y="576"/>
                </a:lnTo>
                <a:lnTo>
                  <a:pt x="1824" y="979"/>
                </a:lnTo>
                <a:lnTo>
                  <a:pt x="2861" y="1315"/>
                </a:lnTo>
                <a:lnTo>
                  <a:pt x="3581" y="1546"/>
                </a:lnTo>
                <a:lnTo>
                  <a:pt x="4378" y="1680"/>
                </a:lnTo>
                <a:lnTo>
                  <a:pt x="4704" y="1718"/>
                </a:lnTo>
              </a:path>
            </a:pathLst>
          </a:custGeom>
          <a:noFill/>
          <a:ln w="9525" cap="flat" cmpd="sng">
            <a:noFill/>
            <a:prstDash val="solid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5607" name="Freeform 8"/>
          <p:cNvSpPr>
            <a:spLocks/>
          </p:cNvSpPr>
          <p:nvPr/>
        </p:nvSpPr>
        <p:spPr bwMode="auto">
          <a:xfrm>
            <a:off x="1979613" y="3068638"/>
            <a:ext cx="6354762" cy="2809875"/>
          </a:xfrm>
          <a:custGeom>
            <a:avLst/>
            <a:gdLst>
              <a:gd name="T0" fmla="*/ 0 w 4503"/>
              <a:gd name="T1" fmla="*/ 1712 h 1770"/>
              <a:gd name="T2" fmla="*/ 336 w 4503"/>
              <a:gd name="T3" fmla="*/ 253 h 1770"/>
              <a:gd name="T4" fmla="*/ 749 w 4503"/>
              <a:gd name="T5" fmla="*/ 195 h 1770"/>
              <a:gd name="T6" fmla="*/ 1344 w 4503"/>
              <a:gd name="T7" fmla="*/ 1184 h 1770"/>
              <a:gd name="T8" fmla="*/ 2573 w 4503"/>
              <a:gd name="T9" fmla="*/ 1520 h 1770"/>
              <a:gd name="T10" fmla="*/ 3533 w 4503"/>
              <a:gd name="T11" fmla="*/ 1635 h 1770"/>
              <a:gd name="T12" fmla="*/ 4272 w 4503"/>
              <a:gd name="T13" fmla="*/ 1741 h 1770"/>
              <a:gd name="T14" fmla="*/ 4503 w 4503"/>
              <a:gd name="T15" fmla="*/ 1770 h 177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503"/>
              <a:gd name="T25" fmla="*/ 0 h 1770"/>
              <a:gd name="T26" fmla="*/ 4503 w 4503"/>
              <a:gd name="T27" fmla="*/ 1770 h 177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503" h="1770">
                <a:moveTo>
                  <a:pt x="0" y="1712"/>
                </a:moveTo>
                <a:cubicBezTo>
                  <a:pt x="105" y="1109"/>
                  <a:pt x="211" y="506"/>
                  <a:pt x="336" y="253"/>
                </a:cubicBezTo>
                <a:cubicBezTo>
                  <a:pt x="461" y="0"/>
                  <a:pt x="581" y="40"/>
                  <a:pt x="749" y="195"/>
                </a:cubicBezTo>
                <a:cubicBezTo>
                  <a:pt x="917" y="350"/>
                  <a:pt x="1040" y="963"/>
                  <a:pt x="1344" y="1184"/>
                </a:cubicBezTo>
                <a:cubicBezTo>
                  <a:pt x="1648" y="1405"/>
                  <a:pt x="2208" y="1445"/>
                  <a:pt x="2573" y="1520"/>
                </a:cubicBezTo>
                <a:cubicBezTo>
                  <a:pt x="2938" y="1595"/>
                  <a:pt x="3250" y="1598"/>
                  <a:pt x="3533" y="1635"/>
                </a:cubicBezTo>
                <a:cubicBezTo>
                  <a:pt x="3816" y="1672"/>
                  <a:pt x="4110" y="1719"/>
                  <a:pt x="4272" y="1741"/>
                </a:cubicBezTo>
                <a:cubicBezTo>
                  <a:pt x="4434" y="1763"/>
                  <a:pt x="4468" y="1766"/>
                  <a:pt x="4503" y="1770"/>
                </a:cubicBezTo>
              </a:path>
            </a:pathLst>
          </a:custGeom>
          <a:noFill/>
          <a:ln w="3810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179388" y="1916113"/>
            <a:ext cx="1652587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sz="1600" b="1" dirty="0">
                <a:solidFill>
                  <a:schemeClr val="tx1"/>
                </a:solidFill>
              </a:rPr>
              <a:t>Stężenie leku w osoczu</a:t>
            </a:r>
          </a:p>
        </p:txBody>
      </p:sp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8452565" y="5842186"/>
            <a:ext cx="11906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sz="1600" b="1" dirty="0">
                <a:solidFill>
                  <a:schemeClr val="tx1"/>
                </a:solidFill>
              </a:rPr>
              <a:t>Czas </a:t>
            </a:r>
            <a:r>
              <a:rPr lang="en-US" sz="1600" b="1" dirty="0">
                <a:cs typeface="Arial" charset="0"/>
              </a:rPr>
              <a:t>~</a:t>
            </a:r>
          </a:p>
        </p:txBody>
      </p:sp>
      <p:sp>
        <p:nvSpPr>
          <p:cNvPr id="25610" name="Freeform 11"/>
          <p:cNvSpPr>
            <a:spLocks/>
          </p:cNvSpPr>
          <p:nvPr/>
        </p:nvSpPr>
        <p:spPr bwMode="auto">
          <a:xfrm>
            <a:off x="1828800" y="4659313"/>
            <a:ext cx="611188" cy="1284287"/>
          </a:xfrm>
          <a:custGeom>
            <a:avLst/>
            <a:gdLst>
              <a:gd name="T0" fmla="*/ 0 w 433"/>
              <a:gd name="T1" fmla="*/ 809 h 809"/>
              <a:gd name="T2" fmla="*/ 374 w 433"/>
              <a:gd name="T3" fmla="*/ 99 h 809"/>
              <a:gd name="T4" fmla="*/ 355 w 433"/>
              <a:gd name="T5" fmla="*/ 214 h 809"/>
              <a:gd name="T6" fmla="*/ 0 60000 65536"/>
              <a:gd name="T7" fmla="*/ 0 60000 65536"/>
              <a:gd name="T8" fmla="*/ 0 60000 65536"/>
              <a:gd name="T9" fmla="*/ 0 w 433"/>
              <a:gd name="T10" fmla="*/ 0 h 809"/>
              <a:gd name="T11" fmla="*/ 433 w 433"/>
              <a:gd name="T12" fmla="*/ 809 h 8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3" h="809">
                <a:moveTo>
                  <a:pt x="0" y="809"/>
                </a:moveTo>
                <a:cubicBezTo>
                  <a:pt x="157" y="503"/>
                  <a:pt x="315" y="198"/>
                  <a:pt x="374" y="99"/>
                </a:cubicBezTo>
                <a:cubicBezTo>
                  <a:pt x="433" y="0"/>
                  <a:pt x="394" y="107"/>
                  <a:pt x="355" y="214"/>
                </a:cubicBezTo>
              </a:path>
            </a:pathLst>
          </a:cu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5611" name="Freeform 12"/>
          <p:cNvSpPr>
            <a:spLocks/>
          </p:cNvSpPr>
          <p:nvPr/>
        </p:nvSpPr>
        <p:spPr bwMode="auto">
          <a:xfrm>
            <a:off x="1835150" y="-1035050"/>
            <a:ext cx="3292475" cy="7467600"/>
          </a:xfrm>
          <a:custGeom>
            <a:avLst/>
            <a:gdLst>
              <a:gd name="T0" fmla="*/ 0 w 2333"/>
              <a:gd name="T1" fmla="*/ 4704 h 4704"/>
              <a:gd name="T2" fmla="*/ 67 w 2333"/>
              <a:gd name="T3" fmla="*/ 4560 h 4704"/>
              <a:gd name="T4" fmla="*/ 86 w 2333"/>
              <a:gd name="T5" fmla="*/ 4435 h 4704"/>
              <a:gd name="T6" fmla="*/ 605 w 2333"/>
              <a:gd name="T7" fmla="*/ 0 h 4704"/>
              <a:gd name="T8" fmla="*/ 1786 w 2333"/>
              <a:gd name="T9" fmla="*/ 3686 h 4704"/>
              <a:gd name="T10" fmla="*/ 2333 w 2333"/>
              <a:gd name="T11" fmla="*/ 3753 h 47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33"/>
              <a:gd name="T19" fmla="*/ 0 h 4704"/>
              <a:gd name="T20" fmla="*/ 2333 w 2333"/>
              <a:gd name="T21" fmla="*/ 4704 h 47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33" h="4704">
                <a:moveTo>
                  <a:pt x="0" y="4704"/>
                </a:moveTo>
                <a:cubicBezTo>
                  <a:pt x="30" y="4658"/>
                  <a:pt x="36" y="4605"/>
                  <a:pt x="67" y="4560"/>
                </a:cubicBezTo>
                <a:cubicBezTo>
                  <a:pt x="77" y="4440"/>
                  <a:pt x="50" y="4471"/>
                  <a:pt x="86" y="4435"/>
                </a:cubicBezTo>
                <a:lnTo>
                  <a:pt x="605" y="0"/>
                </a:lnTo>
                <a:lnTo>
                  <a:pt x="1786" y="3686"/>
                </a:lnTo>
                <a:lnTo>
                  <a:pt x="2333" y="3753"/>
                </a:lnTo>
              </a:path>
            </a:pathLst>
          </a:cu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5612" name="Freeform 13"/>
          <p:cNvSpPr>
            <a:spLocks/>
          </p:cNvSpPr>
          <p:nvPr/>
        </p:nvSpPr>
        <p:spPr bwMode="auto">
          <a:xfrm>
            <a:off x="1763713" y="3141663"/>
            <a:ext cx="6786562" cy="2901950"/>
          </a:xfrm>
          <a:custGeom>
            <a:avLst/>
            <a:gdLst>
              <a:gd name="T0" fmla="*/ 0 w 4275"/>
              <a:gd name="T1" fmla="*/ 1828 h 1828"/>
              <a:gd name="T2" fmla="*/ 196 w 4275"/>
              <a:gd name="T3" fmla="*/ 1164 h 1828"/>
              <a:gd name="T4" fmla="*/ 272 w 4275"/>
              <a:gd name="T5" fmla="*/ 915 h 1828"/>
              <a:gd name="T6" fmla="*/ 341 w 4275"/>
              <a:gd name="T7" fmla="*/ 415 h 1828"/>
              <a:gd name="T8" fmla="*/ 435 w 4275"/>
              <a:gd name="T9" fmla="*/ 137 h 1828"/>
              <a:gd name="T10" fmla="*/ 605 w 4275"/>
              <a:gd name="T11" fmla="*/ 22 h 1828"/>
              <a:gd name="T12" fmla="*/ 656 w 4275"/>
              <a:gd name="T13" fmla="*/ 22 h 1828"/>
              <a:gd name="T14" fmla="*/ 784 w 4275"/>
              <a:gd name="T15" fmla="*/ 156 h 1828"/>
              <a:gd name="T16" fmla="*/ 1083 w 4275"/>
              <a:gd name="T17" fmla="*/ 819 h 1828"/>
              <a:gd name="T18" fmla="*/ 1339 w 4275"/>
              <a:gd name="T19" fmla="*/ 1183 h 1828"/>
              <a:gd name="T20" fmla="*/ 1910 w 4275"/>
              <a:gd name="T21" fmla="*/ 1395 h 1828"/>
              <a:gd name="T22" fmla="*/ 2500 w 4275"/>
              <a:gd name="T23" fmla="*/ 1663 h 1828"/>
              <a:gd name="T24" fmla="*/ 3116 w 4275"/>
              <a:gd name="T25" fmla="*/ 1757 h 1828"/>
              <a:gd name="T26" fmla="*/ 3446 w 4275"/>
              <a:gd name="T27" fmla="*/ 1773 h 1828"/>
              <a:gd name="T28" fmla="*/ 3754 w 4275"/>
              <a:gd name="T29" fmla="*/ 1779 h 1828"/>
              <a:gd name="T30" fmla="*/ 4275 w 4275"/>
              <a:gd name="T31" fmla="*/ 1779 h 182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275"/>
              <a:gd name="T49" fmla="*/ 0 h 1828"/>
              <a:gd name="T50" fmla="*/ 4275 w 4275"/>
              <a:gd name="T51" fmla="*/ 1828 h 1828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275" h="1828">
                <a:moveTo>
                  <a:pt x="0" y="1828"/>
                </a:moveTo>
                <a:cubicBezTo>
                  <a:pt x="33" y="1716"/>
                  <a:pt x="151" y="1316"/>
                  <a:pt x="196" y="1164"/>
                </a:cubicBezTo>
                <a:cubicBezTo>
                  <a:pt x="241" y="1012"/>
                  <a:pt x="248" y="1040"/>
                  <a:pt x="272" y="915"/>
                </a:cubicBezTo>
                <a:cubicBezTo>
                  <a:pt x="296" y="790"/>
                  <a:pt x="314" y="545"/>
                  <a:pt x="341" y="415"/>
                </a:cubicBezTo>
                <a:cubicBezTo>
                  <a:pt x="367" y="285"/>
                  <a:pt x="390" y="203"/>
                  <a:pt x="435" y="137"/>
                </a:cubicBezTo>
                <a:cubicBezTo>
                  <a:pt x="479" y="71"/>
                  <a:pt x="568" y="41"/>
                  <a:pt x="605" y="22"/>
                </a:cubicBezTo>
                <a:cubicBezTo>
                  <a:pt x="643" y="3"/>
                  <a:pt x="626" y="0"/>
                  <a:pt x="656" y="22"/>
                </a:cubicBezTo>
                <a:cubicBezTo>
                  <a:pt x="686" y="44"/>
                  <a:pt x="713" y="23"/>
                  <a:pt x="784" y="156"/>
                </a:cubicBezTo>
                <a:cubicBezTo>
                  <a:pt x="855" y="289"/>
                  <a:pt x="990" y="648"/>
                  <a:pt x="1083" y="819"/>
                </a:cubicBezTo>
                <a:cubicBezTo>
                  <a:pt x="1175" y="990"/>
                  <a:pt x="1201" y="1087"/>
                  <a:pt x="1339" y="1183"/>
                </a:cubicBezTo>
                <a:cubicBezTo>
                  <a:pt x="1477" y="1279"/>
                  <a:pt x="1717" y="1315"/>
                  <a:pt x="1910" y="1395"/>
                </a:cubicBezTo>
                <a:cubicBezTo>
                  <a:pt x="2104" y="1475"/>
                  <a:pt x="2299" y="1603"/>
                  <a:pt x="2500" y="1663"/>
                </a:cubicBezTo>
                <a:cubicBezTo>
                  <a:pt x="2701" y="1723"/>
                  <a:pt x="2958" y="1739"/>
                  <a:pt x="3116" y="1757"/>
                </a:cubicBezTo>
                <a:cubicBezTo>
                  <a:pt x="3274" y="1775"/>
                  <a:pt x="3340" y="1769"/>
                  <a:pt x="3446" y="1773"/>
                </a:cubicBezTo>
                <a:cubicBezTo>
                  <a:pt x="3552" y="1777"/>
                  <a:pt x="3616" y="1778"/>
                  <a:pt x="3754" y="1779"/>
                </a:cubicBezTo>
                <a:cubicBezTo>
                  <a:pt x="3892" y="1780"/>
                  <a:pt x="4082" y="1779"/>
                  <a:pt x="4275" y="1779"/>
                </a:cubicBezTo>
              </a:path>
            </a:pathLst>
          </a:custGeom>
          <a:solidFill>
            <a:srgbClr val="FF0000">
              <a:alpha val="47058"/>
            </a:srgbClr>
          </a:solidFill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5613" name="Text Box 17"/>
          <p:cNvSpPr txBox="1">
            <a:spLocks noChangeArrowheads="1"/>
          </p:cNvSpPr>
          <p:nvPr/>
        </p:nvSpPr>
        <p:spPr bwMode="auto">
          <a:xfrm>
            <a:off x="2555875" y="2708275"/>
            <a:ext cx="1481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l-PL" sz="2000" b="1">
                <a:solidFill>
                  <a:srgbClr val="00FF00"/>
                </a:solidFill>
              </a:rPr>
              <a:t>C</a:t>
            </a:r>
            <a:r>
              <a:rPr lang="pl-PL" sz="2000" b="1" baseline="-25000">
                <a:solidFill>
                  <a:srgbClr val="00FF00"/>
                </a:solidFill>
              </a:rPr>
              <a:t>max</a:t>
            </a:r>
          </a:p>
        </p:txBody>
      </p:sp>
      <p:sp>
        <p:nvSpPr>
          <p:cNvPr id="106515" name="Line 19"/>
          <p:cNvSpPr>
            <a:spLocks noChangeShapeType="1"/>
          </p:cNvSpPr>
          <p:nvPr/>
        </p:nvSpPr>
        <p:spPr bwMode="auto">
          <a:xfrm>
            <a:off x="1763713" y="3573463"/>
            <a:ext cx="3455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l-PL"/>
          </a:p>
        </p:txBody>
      </p:sp>
      <p:sp>
        <p:nvSpPr>
          <p:cNvPr id="106516" name="Line 20"/>
          <p:cNvSpPr>
            <a:spLocks noChangeShapeType="1"/>
          </p:cNvSpPr>
          <p:nvPr/>
        </p:nvSpPr>
        <p:spPr bwMode="auto">
          <a:xfrm>
            <a:off x="1763713" y="2420938"/>
            <a:ext cx="3455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l-PL"/>
          </a:p>
        </p:txBody>
      </p:sp>
      <p:sp>
        <p:nvSpPr>
          <p:cNvPr id="106517" name="Text Box 21"/>
          <p:cNvSpPr txBox="1">
            <a:spLocks noChangeArrowheads="1"/>
          </p:cNvSpPr>
          <p:nvPr/>
        </p:nvSpPr>
        <p:spPr bwMode="auto">
          <a:xfrm>
            <a:off x="5543550" y="3860800"/>
            <a:ext cx="3600450" cy="158504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600" b="1" dirty="0">
                <a:solidFill>
                  <a:schemeClr val="hlink"/>
                </a:solidFill>
                <a:latin typeface="+mn-lt"/>
              </a:rPr>
              <a:t>MTC</a:t>
            </a:r>
            <a:r>
              <a:rPr lang="pl-PL" dirty="0">
                <a:solidFill>
                  <a:schemeClr val="hlink"/>
                </a:solidFill>
                <a:latin typeface="+mn-lt"/>
              </a:rPr>
              <a:t> – </a:t>
            </a:r>
            <a:r>
              <a:rPr lang="pl-PL" sz="1400" dirty="0" err="1">
                <a:solidFill>
                  <a:schemeClr val="hlink"/>
                </a:solidFill>
                <a:latin typeface="+mn-lt"/>
              </a:rPr>
              <a:t>Minimal</a:t>
            </a:r>
            <a:r>
              <a:rPr lang="pl-PL" sz="1400" dirty="0">
                <a:solidFill>
                  <a:schemeClr val="hlink"/>
                </a:solidFill>
                <a:latin typeface="+mn-lt"/>
              </a:rPr>
              <a:t> </a:t>
            </a:r>
            <a:r>
              <a:rPr lang="pl-PL" sz="1400" dirty="0" err="1">
                <a:solidFill>
                  <a:schemeClr val="hlink"/>
                </a:solidFill>
                <a:latin typeface="+mn-lt"/>
              </a:rPr>
              <a:t>Toxic</a:t>
            </a:r>
            <a:r>
              <a:rPr lang="pl-PL" sz="1400" dirty="0">
                <a:solidFill>
                  <a:schemeClr val="hlink"/>
                </a:solidFill>
                <a:latin typeface="+mn-lt"/>
              </a:rPr>
              <a:t> </a:t>
            </a:r>
            <a:r>
              <a:rPr lang="pl-PL" sz="1400" dirty="0" err="1">
                <a:solidFill>
                  <a:schemeClr val="hlink"/>
                </a:solidFill>
                <a:latin typeface="+mn-lt"/>
              </a:rPr>
              <a:t>Concentration</a:t>
            </a:r>
            <a:endParaRPr lang="pl-PL" sz="1400" dirty="0">
              <a:solidFill>
                <a:schemeClr val="hlink"/>
              </a:solidFill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pl-PL" sz="1400" dirty="0">
                <a:solidFill>
                  <a:schemeClr val="hlink"/>
                </a:solidFill>
                <a:latin typeface="+mn-lt"/>
              </a:rPr>
              <a:t>(minimalne stężenie toksyczne)</a:t>
            </a:r>
          </a:p>
          <a:p>
            <a:pPr>
              <a:spcBef>
                <a:spcPct val="50000"/>
              </a:spcBef>
            </a:pPr>
            <a:r>
              <a:rPr lang="pl-PL" sz="1600" b="1" dirty="0">
                <a:solidFill>
                  <a:srgbClr val="FF9900"/>
                </a:solidFill>
                <a:latin typeface="+mn-lt"/>
              </a:rPr>
              <a:t>MEC</a:t>
            </a:r>
            <a:r>
              <a:rPr lang="pl-PL" dirty="0">
                <a:solidFill>
                  <a:srgbClr val="FF9900"/>
                </a:solidFill>
                <a:latin typeface="+mn-lt"/>
              </a:rPr>
              <a:t> – </a:t>
            </a:r>
            <a:r>
              <a:rPr lang="pl-PL" sz="1400" dirty="0" err="1">
                <a:solidFill>
                  <a:srgbClr val="FF9900"/>
                </a:solidFill>
                <a:latin typeface="+mn-lt"/>
              </a:rPr>
              <a:t>Minimal</a:t>
            </a:r>
            <a:r>
              <a:rPr lang="pl-PL" sz="1400" dirty="0">
                <a:solidFill>
                  <a:srgbClr val="FF9900"/>
                </a:solidFill>
                <a:latin typeface="+mn-lt"/>
              </a:rPr>
              <a:t> </a:t>
            </a:r>
            <a:r>
              <a:rPr lang="pl-PL" sz="1400" dirty="0" err="1">
                <a:solidFill>
                  <a:srgbClr val="FF9900"/>
                </a:solidFill>
                <a:latin typeface="+mn-lt"/>
              </a:rPr>
              <a:t>Effective</a:t>
            </a:r>
            <a:r>
              <a:rPr lang="pl-PL" sz="1400" dirty="0">
                <a:solidFill>
                  <a:srgbClr val="FF9900"/>
                </a:solidFill>
                <a:latin typeface="+mn-lt"/>
              </a:rPr>
              <a:t> </a:t>
            </a:r>
            <a:r>
              <a:rPr lang="pl-PL" sz="1400" dirty="0" err="1">
                <a:solidFill>
                  <a:srgbClr val="FF9900"/>
                </a:solidFill>
                <a:latin typeface="+mn-lt"/>
              </a:rPr>
              <a:t>Concentration</a:t>
            </a:r>
            <a:endParaRPr lang="pl-PL" sz="1400" dirty="0">
              <a:solidFill>
                <a:srgbClr val="FF9900"/>
              </a:solidFill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pl-PL" sz="1400" dirty="0">
                <a:solidFill>
                  <a:srgbClr val="FF9900"/>
                </a:solidFill>
                <a:latin typeface="+mn-lt"/>
              </a:rPr>
              <a:t>(minimalne stężenie terapeutyczne)</a:t>
            </a:r>
          </a:p>
        </p:txBody>
      </p:sp>
      <p:sp>
        <p:nvSpPr>
          <p:cNvPr id="106518" name="Text Box 22"/>
          <p:cNvSpPr txBox="1">
            <a:spLocks noChangeArrowheads="1"/>
          </p:cNvSpPr>
          <p:nvPr/>
        </p:nvSpPr>
        <p:spPr bwMode="auto">
          <a:xfrm>
            <a:off x="4356100" y="1989138"/>
            <a:ext cx="9366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000" b="1">
                <a:solidFill>
                  <a:schemeClr val="hlink"/>
                </a:solidFill>
              </a:rPr>
              <a:t>MTC</a:t>
            </a:r>
          </a:p>
        </p:txBody>
      </p:sp>
      <p:sp>
        <p:nvSpPr>
          <p:cNvPr id="106519" name="Rectangle 23"/>
          <p:cNvSpPr>
            <a:spLocks noChangeArrowheads="1"/>
          </p:cNvSpPr>
          <p:nvPr/>
        </p:nvSpPr>
        <p:spPr bwMode="auto">
          <a:xfrm>
            <a:off x="4500563" y="3573463"/>
            <a:ext cx="7493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000" b="1">
                <a:solidFill>
                  <a:srgbClr val="FF9900"/>
                </a:solidFill>
              </a:rPr>
              <a:t>MEC</a:t>
            </a:r>
          </a:p>
        </p:txBody>
      </p:sp>
      <p:sp>
        <p:nvSpPr>
          <p:cNvPr id="106522" name="AutoShape 26"/>
          <p:cNvSpPr>
            <a:spLocks/>
          </p:cNvSpPr>
          <p:nvPr/>
        </p:nvSpPr>
        <p:spPr bwMode="auto">
          <a:xfrm>
            <a:off x="4787900" y="2565400"/>
            <a:ext cx="71438" cy="863600"/>
          </a:xfrm>
          <a:prstGeom prst="rightBrace">
            <a:avLst>
              <a:gd name="adj1" fmla="val 10074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106523" name="Text Box 27"/>
          <p:cNvSpPr txBox="1">
            <a:spLocks noChangeArrowheads="1"/>
          </p:cNvSpPr>
          <p:nvPr/>
        </p:nvSpPr>
        <p:spPr bwMode="auto">
          <a:xfrm>
            <a:off x="4932363" y="2781300"/>
            <a:ext cx="3163887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dirty="0">
                <a:solidFill>
                  <a:schemeClr val="tx1"/>
                </a:solidFill>
              </a:rPr>
              <a:t>zakres stężeń terapeutycznych</a:t>
            </a:r>
          </a:p>
        </p:txBody>
      </p:sp>
      <p:sp>
        <p:nvSpPr>
          <p:cNvPr id="25621" name="Line 29"/>
          <p:cNvSpPr>
            <a:spLocks noChangeShapeType="1"/>
          </p:cNvSpPr>
          <p:nvPr/>
        </p:nvSpPr>
        <p:spPr bwMode="auto">
          <a:xfrm>
            <a:off x="1763713" y="3141663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l-PL"/>
          </a:p>
        </p:txBody>
      </p:sp>
      <p:pic>
        <p:nvPicPr>
          <p:cNvPr id="22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6247080"/>
            <a:ext cx="1547664" cy="610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6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6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6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6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6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6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6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6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6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6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6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6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6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6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6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6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6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6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6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6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15" grpId="0" animBg="1"/>
      <p:bldP spid="106516" grpId="0" animBg="1"/>
      <p:bldP spid="106518" grpId="0"/>
      <p:bldP spid="106519" grpId="0"/>
      <p:bldP spid="10652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504274" y="169507"/>
            <a:ext cx="8229600" cy="8367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l-PL" sz="3200" dirty="0"/>
              <a:t>Dostępność biologiczna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9750" y="1484313"/>
            <a:ext cx="8280400" cy="48244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3200" dirty="0">
                <a:solidFill>
                  <a:schemeClr val="hlink"/>
                </a:solidFill>
              </a:rPr>
              <a:t>Bezwzględna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dirty="0"/>
              <a:t>	</a:t>
            </a:r>
            <a:r>
              <a:rPr lang="pl-PL" sz="2000" dirty="0"/>
              <a:t>porównanie badanego leku podanego pozanaczyniowo z tym samym lekiem podanym </a:t>
            </a:r>
            <a:r>
              <a:rPr lang="pl-PL" sz="2000" dirty="0" err="1"/>
              <a:t>donaczyniowo</a:t>
            </a:r>
            <a:endParaRPr lang="pl-PL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000" dirty="0">
                <a:solidFill>
                  <a:schemeClr val="hlink"/>
                </a:solidFill>
              </a:rPr>
              <a:t>						</a:t>
            </a:r>
            <a:r>
              <a:rPr lang="pl-PL" sz="2400" dirty="0">
                <a:solidFill>
                  <a:schemeClr val="hlink"/>
                </a:solidFill>
              </a:rPr>
              <a:t>EBA =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3200" dirty="0">
                <a:solidFill>
                  <a:schemeClr val="hlink"/>
                </a:solidFill>
              </a:rPr>
              <a:t>Względna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dirty="0"/>
              <a:t>	</a:t>
            </a:r>
            <a:r>
              <a:rPr lang="pl-PL" sz="2000" dirty="0"/>
              <a:t>porównanie preparatu badanego z preparatem standardowym o znanej dostępności biologicznej</a:t>
            </a:r>
            <a:r>
              <a:rPr lang="pl-PL" sz="2400" dirty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000" dirty="0">
                <a:solidFill>
                  <a:schemeClr val="hlink"/>
                </a:solidFill>
              </a:rPr>
              <a:t>						</a:t>
            </a:r>
            <a:r>
              <a:rPr lang="pl-PL" sz="2400" dirty="0">
                <a:solidFill>
                  <a:schemeClr val="hlink"/>
                </a:solidFill>
              </a:rPr>
              <a:t>EBA =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pl-PL" sz="2400" dirty="0">
                <a:solidFill>
                  <a:schemeClr val="hlink"/>
                </a:solidFill>
              </a:rPr>
              <a:t>		</a:t>
            </a:r>
            <a:endParaRPr lang="pl-PL" sz="2400" i="1" dirty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1800" b="1" dirty="0">
                <a:solidFill>
                  <a:schemeClr val="hlink"/>
                </a:solidFill>
              </a:rPr>
              <a:t>EBA</a:t>
            </a:r>
            <a:r>
              <a:rPr lang="pl-PL" sz="1800" b="1" dirty="0"/>
              <a:t> - </a:t>
            </a:r>
            <a:r>
              <a:rPr lang="pl-PL" sz="1400" dirty="0" err="1"/>
              <a:t>Extend</a:t>
            </a:r>
            <a:r>
              <a:rPr lang="pl-PL" sz="1400" dirty="0"/>
              <a:t> of </a:t>
            </a:r>
            <a:r>
              <a:rPr lang="pl-PL" sz="1400" dirty="0" err="1"/>
              <a:t>Bioavailability</a:t>
            </a:r>
            <a:endParaRPr lang="pl-PL" sz="14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sz="1600" dirty="0">
              <a:solidFill>
                <a:schemeClr val="hlink"/>
              </a:solidFill>
            </a:endParaRPr>
          </a:p>
        </p:txBody>
      </p:sp>
      <p:sp>
        <p:nvSpPr>
          <p:cNvPr id="26628" name="Line 6"/>
          <p:cNvSpPr>
            <a:spLocks noChangeShapeType="1"/>
          </p:cNvSpPr>
          <p:nvPr/>
        </p:nvSpPr>
        <p:spPr bwMode="auto">
          <a:xfrm>
            <a:off x="6156325" y="3284538"/>
            <a:ext cx="2376488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pl-PL"/>
          </a:p>
        </p:txBody>
      </p:sp>
      <p:sp>
        <p:nvSpPr>
          <p:cNvPr id="26629" name="Line 7"/>
          <p:cNvSpPr>
            <a:spLocks noChangeShapeType="1"/>
          </p:cNvSpPr>
          <p:nvPr/>
        </p:nvSpPr>
        <p:spPr bwMode="auto">
          <a:xfrm>
            <a:off x="6156325" y="5013325"/>
            <a:ext cx="187325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pl-PL"/>
          </a:p>
        </p:txBody>
      </p:sp>
      <p:sp>
        <p:nvSpPr>
          <p:cNvPr id="26630" name="Text Box 9"/>
          <p:cNvSpPr txBox="1">
            <a:spLocks noChangeArrowheads="1"/>
          </p:cNvSpPr>
          <p:nvPr/>
        </p:nvSpPr>
        <p:spPr bwMode="auto">
          <a:xfrm>
            <a:off x="6084888" y="2852738"/>
            <a:ext cx="2555875" cy="8588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>
                <a:solidFill>
                  <a:schemeClr val="hlink"/>
                </a:solidFill>
              </a:rPr>
              <a:t>D </a:t>
            </a:r>
            <a:r>
              <a:rPr lang="pl-PL" i="1">
                <a:solidFill>
                  <a:schemeClr val="hlink"/>
                </a:solidFill>
              </a:rPr>
              <a:t>iv.</a:t>
            </a:r>
            <a:r>
              <a:rPr lang="pl-PL" sz="2400">
                <a:solidFill>
                  <a:schemeClr val="hlink"/>
                </a:solidFill>
              </a:rPr>
              <a:t> x AUC </a:t>
            </a:r>
            <a:r>
              <a:rPr lang="pl-PL" i="1">
                <a:solidFill>
                  <a:schemeClr val="hlink"/>
                </a:solidFill>
              </a:rPr>
              <a:t>po.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pl-PL" sz="2400">
                <a:solidFill>
                  <a:schemeClr val="hlink"/>
                </a:solidFill>
              </a:rPr>
              <a:t>D </a:t>
            </a:r>
            <a:r>
              <a:rPr lang="pl-PL" i="1">
                <a:solidFill>
                  <a:schemeClr val="hlink"/>
                </a:solidFill>
              </a:rPr>
              <a:t>po.</a:t>
            </a:r>
            <a:r>
              <a:rPr lang="pl-PL" sz="2400">
                <a:solidFill>
                  <a:schemeClr val="hlink"/>
                </a:solidFill>
              </a:rPr>
              <a:t> x AUC </a:t>
            </a:r>
            <a:r>
              <a:rPr lang="pl-PL" i="1">
                <a:solidFill>
                  <a:schemeClr val="hlink"/>
                </a:solidFill>
              </a:rPr>
              <a:t>iv.</a:t>
            </a:r>
            <a:endParaRPr lang="pl-PL"/>
          </a:p>
        </p:txBody>
      </p:sp>
      <p:sp>
        <p:nvSpPr>
          <p:cNvPr id="26631" name="Text Box 11"/>
          <p:cNvSpPr txBox="1">
            <a:spLocks noChangeArrowheads="1"/>
          </p:cNvSpPr>
          <p:nvPr/>
        </p:nvSpPr>
        <p:spPr bwMode="auto">
          <a:xfrm>
            <a:off x="5795963" y="4581525"/>
            <a:ext cx="2555875" cy="858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>
                <a:solidFill>
                  <a:schemeClr val="hlink"/>
                </a:solidFill>
              </a:rPr>
              <a:t>D</a:t>
            </a:r>
            <a:r>
              <a:rPr lang="pl-PL" b="1" i="1">
                <a:solidFill>
                  <a:schemeClr val="hlink"/>
                </a:solidFill>
              </a:rPr>
              <a:t>s</a:t>
            </a:r>
            <a:r>
              <a:rPr lang="pl-PL" sz="2400">
                <a:solidFill>
                  <a:schemeClr val="hlink"/>
                </a:solidFill>
              </a:rPr>
              <a:t> x AUC</a:t>
            </a:r>
            <a:r>
              <a:rPr lang="pl-PL" b="1" i="1">
                <a:solidFill>
                  <a:schemeClr val="hlink"/>
                </a:solidFill>
              </a:rPr>
              <a:t>b</a:t>
            </a:r>
            <a:endParaRPr lang="pl-PL" sz="1400" b="1" i="1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pl-PL" sz="2400">
                <a:solidFill>
                  <a:schemeClr val="hlink"/>
                </a:solidFill>
              </a:rPr>
              <a:t>D</a:t>
            </a:r>
            <a:r>
              <a:rPr lang="pl-PL" b="1" i="1">
                <a:solidFill>
                  <a:schemeClr val="hlink"/>
                </a:solidFill>
              </a:rPr>
              <a:t>b</a:t>
            </a:r>
            <a:r>
              <a:rPr lang="pl-PL" sz="2400">
                <a:solidFill>
                  <a:schemeClr val="hlink"/>
                </a:solidFill>
              </a:rPr>
              <a:t> x AUC</a:t>
            </a:r>
            <a:r>
              <a:rPr lang="pl-PL" b="1" i="1">
                <a:solidFill>
                  <a:schemeClr val="hlink"/>
                </a:solidFill>
              </a:rPr>
              <a:t>s</a:t>
            </a:r>
            <a:endParaRPr lang="pl-PL" sz="1400" b="1" i="1">
              <a:solidFill>
                <a:schemeClr val="hlink"/>
              </a:solidFill>
            </a:endParaRPr>
          </a:p>
        </p:txBody>
      </p:sp>
      <p:sp>
        <p:nvSpPr>
          <p:cNvPr id="26632" name="Text Box 12"/>
          <p:cNvSpPr txBox="1">
            <a:spLocks noChangeArrowheads="1"/>
          </p:cNvSpPr>
          <p:nvPr/>
        </p:nvSpPr>
        <p:spPr bwMode="auto">
          <a:xfrm>
            <a:off x="3995738" y="5589588"/>
            <a:ext cx="4824412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b="1" i="1" dirty="0">
                <a:solidFill>
                  <a:schemeClr val="hlink"/>
                </a:solidFill>
              </a:rPr>
              <a:t>s</a:t>
            </a:r>
            <a:r>
              <a:rPr lang="pl-PL" dirty="0">
                <a:solidFill>
                  <a:schemeClr val="hlink"/>
                </a:solidFill>
              </a:rPr>
              <a:t> </a:t>
            </a:r>
            <a:r>
              <a:rPr lang="pl-PL" sz="1400" dirty="0">
                <a:solidFill>
                  <a:schemeClr val="hlink"/>
                </a:solidFill>
              </a:rPr>
              <a:t>– </a:t>
            </a:r>
            <a:r>
              <a:rPr lang="pl-PL" sz="1400" dirty="0">
                <a:solidFill>
                  <a:schemeClr val="tx1"/>
                </a:solidFill>
              </a:rPr>
              <a:t>preparat standardowy                </a:t>
            </a:r>
            <a:r>
              <a:rPr lang="pl-PL" b="1" i="1" dirty="0">
                <a:solidFill>
                  <a:schemeClr val="hlink"/>
                </a:solidFill>
              </a:rPr>
              <a:t>b</a:t>
            </a:r>
            <a:r>
              <a:rPr lang="pl-PL" dirty="0">
                <a:solidFill>
                  <a:schemeClr val="hlink"/>
                </a:solidFill>
              </a:rPr>
              <a:t> </a:t>
            </a:r>
            <a:r>
              <a:rPr lang="pl-PL" sz="1400" dirty="0">
                <a:solidFill>
                  <a:schemeClr val="hlink"/>
                </a:solidFill>
              </a:rPr>
              <a:t>– </a:t>
            </a:r>
            <a:r>
              <a:rPr lang="pl-PL" sz="1400" dirty="0">
                <a:solidFill>
                  <a:schemeClr val="tx1"/>
                </a:solidFill>
              </a:rPr>
              <a:t>preparat badany</a:t>
            </a:r>
          </a:p>
        </p:txBody>
      </p:sp>
      <p:sp>
        <p:nvSpPr>
          <p:cNvPr id="74765" name="Oval 13"/>
          <p:cNvSpPr>
            <a:spLocks noChangeArrowheads="1"/>
          </p:cNvSpPr>
          <p:nvPr/>
        </p:nvSpPr>
        <p:spPr bwMode="auto">
          <a:xfrm>
            <a:off x="179388" y="3500438"/>
            <a:ext cx="2736850" cy="576262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pic>
        <p:nvPicPr>
          <p:cNvPr id="10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500063" y="163513"/>
            <a:ext cx="83915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r>
              <a:rPr lang="pl-PL" sz="6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	</a:t>
            </a:r>
            <a:endParaRPr lang="en-US" sz="4400" b="1" dirty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217488" y="260648"/>
            <a:ext cx="89265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pl-PL" sz="3600" dirty="0">
                <a:solidFill>
                  <a:schemeClr val="tx1"/>
                </a:solidFill>
                <a:latin typeface="+mj-lt"/>
              </a:rPr>
              <a:t>Ocena </a:t>
            </a:r>
            <a:r>
              <a:rPr lang="pl-PL" sz="3600" dirty="0" err="1">
                <a:solidFill>
                  <a:schemeClr val="tx1"/>
                </a:solidFill>
                <a:latin typeface="+mj-lt"/>
              </a:rPr>
              <a:t>biorównoważności</a:t>
            </a:r>
            <a:endParaRPr lang="pl-PL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7652" name="Line 5"/>
          <p:cNvSpPr>
            <a:spLocks noChangeShapeType="1"/>
          </p:cNvSpPr>
          <p:nvPr/>
        </p:nvSpPr>
        <p:spPr bwMode="auto">
          <a:xfrm flipH="1">
            <a:off x="1763713" y="2708275"/>
            <a:ext cx="14287" cy="3306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7653" name="Line 6"/>
          <p:cNvSpPr>
            <a:spLocks noChangeShapeType="1"/>
          </p:cNvSpPr>
          <p:nvPr/>
        </p:nvSpPr>
        <p:spPr bwMode="auto">
          <a:xfrm>
            <a:off x="1763713" y="6021388"/>
            <a:ext cx="67056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7654" name="Freeform 7"/>
          <p:cNvSpPr>
            <a:spLocks/>
          </p:cNvSpPr>
          <p:nvPr/>
        </p:nvSpPr>
        <p:spPr bwMode="auto">
          <a:xfrm>
            <a:off x="2233613" y="3306763"/>
            <a:ext cx="6637337" cy="2727325"/>
          </a:xfrm>
          <a:custGeom>
            <a:avLst/>
            <a:gdLst>
              <a:gd name="T0" fmla="*/ 0 w 4704"/>
              <a:gd name="T1" fmla="*/ 1690 h 1718"/>
              <a:gd name="T2" fmla="*/ 96 w 4704"/>
              <a:gd name="T3" fmla="*/ 1546 h 1718"/>
              <a:gd name="T4" fmla="*/ 173 w 4704"/>
              <a:gd name="T5" fmla="*/ 1248 h 1718"/>
              <a:gd name="T6" fmla="*/ 269 w 4704"/>
              <a:gd name="T7" fmla="*/ 672 h 1718"/>
              <a:gd name="T8" fmla="*/ 355 w 4704"/>
              <a:gd name="T9" fmla="*/ 221 h 1718"/>
              <a:gd name="T10" fmla="*/ 442 w 4704"/>
              <a:gd name="T11" fmla="*/ 106 h 1718"/>
              <a:gd name="T12" fmla="*/ 519 w 4704"/>
              <a:gd name="T13" fmla="*/ 19 h 1718"/>
              <a:gd name="T14" fmla="*/ 807 w 4704"/>
              <a:gd name="T15" fmla="*/ 0 h 1718"/>
              <a:gd name="T16" fmla="*/ 989 w 4704"/>
              <a:gd name="T17" fmla="*/ 211 h 1718"/>
              <a:gd name="T18" fmla="*/ 1296 w 4704"/>
              <a:gd name="T19" fmla="*/ 576 h 1718"/>
              <a:gd name="T20" fmla="*/ 1824 w 4704"/>
              <a:gd name="T21" fmla="*/ 979 h 1718"/>
              <a:gd name="T22" fmla="*/ 2861 w 4704"/>
              <a:gd name="T23" fmla="*/ 1315 h 1718"/>
              <a:gd name="T24" fmla="*/ 3581 w 4704"/>
              <a:gd name="T25" fmla="*/ 1546 h 1718"/>
              <a:gd name="T26" fmla="*/ 4378 w 4704"/>
              <a:gd name="T27" fmla="*/ 1680 h 1718"/>
              <a:gd name="T28" fmla="*/ 4704 w 4704"/>
              <a:gd name="T29" fmla="*/ 1718 h 17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704"/>
              <a:gd name="T46" fmla="*/ 0 h 1718"/>
              <a:gd name="T47" fmla="*/ 4704 w 4704"/>
              <a:gd name="T48" fmla="*/ 1718 h 17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704" h="1718">
                <a:moveTo>
                  <a:pt x="0" y="1690"/>
                </a:moveTo>
                <a:lnTo>
                  <a:pt x="96" y="1546"/>
                </a:lnTo>
                <a:lnTo>
                  <a:pt x="173" y="1248"/>
                </a:lnTo>
                <a:lnTo>
                  <a:pt x="269" y="672"/>
                </a:lnTo>
                <a:lnTo>
                  <a:pt x="355" y="221"/>
                </a:lnTo>
                <a:lnTo>
                  <a:pt x="442" y="106"/>
                </a:lnTo>
                <a:lnTo>
                  <a:pt x="519" y="19"/>
                </a:lnTo>
                <a:lnTo>
                  <a:pt x="807" y="0"/>
                </a:lnTo>
                <a:lnTo>
                  <a:pt x="989" y="211"/>
                </a:lnTo>
                <a:lnTo>
                  <a:pt x="1296" y="576"/>
                </a:lnTo>
                <a:lnTo>
                  <a:pt x="1824" y="979"/>
                </a:lnTo>
                <a:lnTo>
                  <a:pt x="2861" y="1315"/>
                </a:lnTo>
                <a:lnTo>
                  <a:pt x="3581" y="1546"/>
                </a:lnTo>
                <a:lnTo>
                  <a:pt x="4378" y="1680"/>
                </a:lnTo>
                <a:lnTo>
                  <a:pt x="4704" y="1718"/>
                </a:lnTo>
              </a:path>
            </a:pathLst>
          </a:custGeom>
          <a:noFill/>
          <a:ln w="9525" cap="flat" cmpd="sng">
            <a:noFill/>
            <a:prstDash val="solid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108552" name="Freeform 8"/>
          <p:cNvSpPr>
            <a:spLocks/>
          </p:cNvSpPr>
          <p:nvPr/>
        </p:nvSpPr>
        <p:spPr bwMode="auto">
          <a:xfrm>
            <a:off x="1774825" y="3267075"/>
            <a:ext cx="6397625" cy="2770188"/>
          </a:xfrm>
          <a:custGeom>
            <a:avLst/>
            <a:gdLst>
              <a:gd name="T0" fmla="*/ 0 w 4030"/>
              <a:gd name="T1" fmla="*/ 1745 h 1745"/>
              <a:gd name="T2" fmla="*/ 336 w 4030"/>
              <a:gd name="T3" fmla="*/ 257 h 1745"/>
              <a:gd name="T4" fmla="*/ 702 w 4030"/>
              <a:gd name="T5" fmla="*/ 201 h 1745"/>
              <a:gd name="T6" fmla="*/ 1229 w 4030"/>
              <a:gd name="T7" fmla="*/ 1164 h 1745"/>
              <a:gd name="T8" fmla="*/ 2319 w 4030"/>
              <a:gd name="T9" fmla="*/ 1491 h 1745"/>
              <a:gd name="T10" fmla="*/ 3170 w 4030"/>
              <a:gd name="T11" fmla="*/ 1604 h 1745"/>
              <a:gd name="T12" fmla="*/ 3825 w 4030"/>
              <a:gd name="T13" fmla="*/ 1707 h 1745"/>
              <a:gd name="T14" fmla="*/ 4030 w 4030"/>
              <a:gd name="T15" fmla="*/ 1735 h 174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030"/>
              <a:gd name="T25" fmla="*/ 0 h 1745"/>
              <a:gd name="T26" fmla="*/ 4030 w 4030"/>
              <a:gd name="T27" fmla="*/ 1745 h 174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030" h="1745">
                <a:moveTo>
                  <a:pt x="0" y="1745"/>
                </a:moveTo>
                <a:cubicBezTo>
                  <a:pt x="56" y="1498"/>
                  <a:pt x="219" y="514"/>
                  <a:pt x="336" y="257"/>
                </a:cubicBezTo>
                <a:cubicBezTo>
                  <a:pt x="453" y="0"/>
                  <a:pt x="553" y="50"/>
                  <a:pt x="702" y="201"/>
                </a:cubicBezTo>
                <a:cubicBezTo>
                  <a:pt x="851" y="352"/>
                  <a:pt x="960" y="949"/>
                  <a:pt x="1229" y="1164"/>
                </a:cubicBezTo>
                <a:cubicBezTo>
                  <a:pt x="1499" y="1379"/>
                  <a:pt x="1995" y="1418"/>
                  <a:pt x="2319" y="1491"/>
                </a:cubicBezTo>
                <a:cubicBezTo>
                  <a:pt x="2643" y="1565"/>
                  <a:pt x="2919" y="1567"/>
                  <a:pt x="3170" y="1604"/>
                </a:cubicBezTo>
                <a:cubicBezTo>
                  <a:pt x="3421" y="1640"/>
                  <a:pt x="3682" y="1685"/>
                  <a:pt x="3825" y="1707"/>
                </a:cubicBezTo>
                <a:cubicBezTo>
                  <a:pt x="3969" y="1728"/>
                  <a:pt x="3999" y="1731"/>
                  <a:pt x="4030" y="1735"/>
                </a:cubicBezTo>
              </a:path>
            </a:pathLst>
          </a:custGeom>
          <a:pattFill prst="ltUpDiag">
            <a:fgClr>
              <a:srgbClr val="FF3300"/>
            </a:fgClr>
            <a:bgClr>
              <a:schemeClr val="tx1"/>
            </a:bgClr>
          </a:pattFill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7656" name="Text Box 9"/>
          <p:cNvSpPr txBox="1">
            <a:spLocks noChangeArrowheads="1"/>
          </p:cNvSpPr>
          <p:nvPr/>
        </p:nvSpPr>
        <p:spPr bwMode="auto">
          <a:xfrm>
            <a:off x="0" y="2844800"/>
            <a:ext cx="1652588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sz="1600" b="1" dirty="0">
                <a:solidFill>
                  <a:schemeClr val="tx1"/>
                </a:solidFill>
              </a:rPr>
              <a:t>Stężenie leku w osoczu</a:t>
            </a:r>
          </a:p>
        </p:txBody>
      </p:sp>
      <p:sp>
        <p:nvSpPr>
          <p:cNvPr id="27657" name="Text Box 10"/>
          <p:cNvSpPr txBox="1">
            <a:spLocks noChangeArrowheads="1"/>
          </p:cNvSpPr>
          <p:nvPr/>
        </p:nvSpPr>
        <p:spPr bwMode="auto">
          <a:xfrm>
            <a:off x="8469313" y="5846763"/>
            <a:ext cx="11906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sz="1600" b="1" dirty="0"/>
              <a:t>Czas </a:t>
            </a:r>
            <a:r>
              <a:rPr lang="en-US" sz="1600" b="1" dirty="0">
                <a:cs typeface="Arial" charset="0"/>
              </a:rPr>
              <a:t>~</a:t>
            </a:r>
          </a:p>
        </p:txBody>
      </p:sp>
      <p:sp>
        <p:nvSpPr>
          <p:cNvPr id="27658" name="Freeform 11"/>
          <p:cNvSpPr>
            <a:spLocks/>
          </p:cNvSpPr>
          <p:nvPr/>
        </p:nvSpPr>
        <p:spPr bwMode="auto">
          <a:xfrm>
            <a:off x="1828800" y="4659313"/>
            <a:ext cx="611188" cy="1284287"/>
          </a:xfrm>
          <a:custGeom>
            <a:avLst/>
            <a:gdLst>
              <a:gd name="T0" fmla="*/ 0 w 433"/>
              <a:gd name="T1" fmla="*/ 809 h 809"/>
              <a:gd name="T2" fmla="*/ 374 w 433"/>
              <a:gd name="T3" fmla="*/ 99 h 809"/>
              <a:gd name="T4" fmla="*/ 355 w 433"/>
              <a:gd name="T5" fmla="*/ 214 h 809"/>
              <a:gd name="T6" fmla="*/ 0 60000 65536"/>
              <a:gd name="T7" fmla="*/ 0 60000 65536"/>
              <a:gd name="T8" fmla="*/ 0 60000 65536"/>
              <a:gd name="T9" fmla="*/ 0 w 433"/>
              <a:gd name="T10" fmla="*/ 0 h 809"/>
              <a:gd name="T11" fmla="*/ 433 w 433"/>
              <a:gd name="T12" fmla="*/ 809 h 8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3" h="809">
                <a:moveTo>
                  <a:pt x="0" y="809"/>
                </a:moveTo>
                <a:cubicBezTo>
                  <a:pt x="157" y="503"/>
                  <a:pt x="315" y="198"/>
                  <a:pt x="374" y="99"/>
                </a:cubicBezTo>
                <a:cubicBezTo>
                  <a:pt x="433" y="0"/>
                  <a:pt x="394" y="107"/>
                  <a:pt x="355" y="214"/>
                </a:cubicBezTo>
              </a:path>
            </a:pathLst>
          </a:cu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7659" name="Freeform 12"/>
          <p:cNvSpPr>
            <a:spLocks/>
          </p:cNvSpPr>
          <p:nvPr/>
        </p:nvSpPr>
        <p:spPr bwMode="auto">
          <a:xfrm>
            <a:off x="1828800" y="-1508125"/>
            <a:ext cx="3292475" cy="7467600"/>
          </a:xfrm>
          <a:custGeom>
            <a:avLst/>
            <a:gdLst>
              <a:gd name="T0" fmla="*/ 0 w 2333"/>
              <a:gd name="T1" fmla="*/ 4704 h 4704"/>
              <a:gd name="T2" fmla="*/ 67 w 2333"/>
              <a:gd name="T3" fmla="*/ 4560 h 4704"/>
              <a:gd name="T4" fmla="*/ 86 w 2333"/>
              <a:gd name="T5" fmla="*/ 4435 h 4704"/>
              <a:gd name="T6" fmla="*/ 605 w 2333"/>
              <a:gd name="T7" fmla="*/ 0 h 4704"/>
              <a:gd name="T8" fmla="*/ 1786 w 2333"/>
              <a:gd name="T9" fmla="*/ 3686 h 4704"/>
              <a:gd name="T10" fmla="*/ 2333 w 2333"/>
              <a:gd name="T11" fmla="*/ 3753 h 47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33"/>
              <a:gd name="T19" fmla="*/ 0 h 4704"/>
              <a:gd name="T20" fmla="*/ 2333 w 2333"/>
              <a:gd name="T21" fmla="*/ 4704 h 47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33" h="4704">
                <a:moveTo>
                  <a:pt x="0" y="4704"/>
                </a:moveTo>
                <a:cubicBezTo>
                  <a:pt x="30" y="4658"/>
                  <a:pt x="36" y="4605"/>
                  <a:pt x="67" y="4560"/>
                </a:cubicBezTo>
                <a:cubicBezTo>
                  <a:pt x="77" y="4440"/>
                  <a:pt x="50" y="4471"/>
                  <a:pt x="86" y="4435"/>
                </a:cubicBezTo>
                <a:lnTo>
                  <a:pt x="605" y="0"/>
                </a:lnTo>
                <a:lnTo>
                  <a:pt x="1786" y="3686"/>
                </a:lnTo>
                <a:lnTo>
                  <a:pt x="2333" y="3753"/>
                </a:lnTo>
              </a:path>
            </a:pathLst>
          </a:cu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108557" name="Freeform 13"/>
          <p:cNvSpPr>
            <a:spLocks/>
          </p:cNvSpPr>
          <p:nvPr/>
        </p:nvSpPr>
        <p:spPr bwMode="auto">
          <a:xfrm>
            <a:off x="1801813" y="3135313"/>
            <a:ext cx="6746875" cy="2884487"/>
          </a:xfrm>
          <a:custGeom>
            <a:avLst/>
            <a:gdLst>
              <a:gd name="T0" fmla="*/ 0 w 4781"/>
              <a:gd name="T1" fmla="*/ 1817 h 1817"/>
              <a:gd name="T2" fmla="*/ 192 w 4781"/>
              <a:gd name="T3" fmla="*/ 1164 h 1817"/>
              <a:gd name="T4" fmla="*/ 278 w 4781"/>
              <a:gd name="T5" fmla="*/ 915 h 1817"/>
              <a:gd name="T6" fmla="*/ 355 w 4781"/>
              <a:gd name="T7" fmla="*/ 415 h 1817"/>
              <a:gd name="T8" fmla="*/ 461 w 4781"/>
              <a:gd name="T9" fmla="*/ 137 h 1817"/>
              <a:gd name="T10" fmla="*/ 653 w 4781"/>
              <a:gd name="T11" fmla="*/ 22 h 1817"/>
              <a:gd name="T12" fmla="*/ 710 w 4781"/>
              <a:gd name="T13" fmla="*/ 22 h 1817"/>
              <a:gd name="T14" fmla="*/ 854 w 4781"/>
              <a:gd name="T15" fmla="*/ 156 h 1817"/>
              <a:gd name="T16" fmla="*/ 1190 w 4781"/>
              <a:gd name="T17" fmla="*/ 819 h 1817"/>
              <a:gd name="T18" fmla="*/ 1478 w 4781"/>
              <a:gd name="T19" fmla="*/ 1183 h 1817"/>
              <a:gd name="T20" fmla="*/ 2121 w 4781"/>
              <a:gd name="T21" fmla="*/ 1395 h 1817"/>
              <a:gd name="T22" fmla="*/ 2784 w 4781"/>
              <a:gd name="T23" fmla="*/ 1663 h 1817"/>
              <a:gd name="T24" fmla="*/ 3869 w 4781"/>
              <a:gd name="T25" fmla="*/ 1779 h 1817"/>
              <a:gd name="T26" fmla="*/ 4195 w 4781"/>
              <a:gd name="T27" fmla="*/ 1779 h 1817"/>
              <a:gd name="T28" fmla="*/ 4781 w 4781"/>
              <a:gd name="T29" fmla="*/ 1779 h 181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781"/>
              <a:gd name="T46" fmla="*/ 0 h 1817"/>
              <a:gd name="T47" fmla="*/ 4781 w 4781"/>
              <a:gd name="T48" fmla="*/ 1817 h 181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781" h="1817">
                <a:moveTo>
                  <a:pt x="0" y="1817"/>
                </a:moveTo>
                <a:cubicBezTo>
                  <a:pt x="73" y="1565"/>
                  <a:pt x="146" y="1314"/>
                  <a:pt x="192" y="1164"/>
                </a:cubicBezTo>
                <a:cubicBezTo>
                  <a:pt x="238" y="1014"/>
                  <a:pt x="251" y="1040"/>
                  <a:pt x="278" y="915"/>
                </a:cubicBezTo>
                <a:cubicBezTo>
                  <a:pt x="305" y="790"/>
                  <a:pt x="325" y="545"/>
                  <a:pt x="355" y="415"/>
                </a:cubicBezTo>
                <a:cubicBezTo>
                  <a:pt x="385" y="285"/>
                  <a:pt x="411" y="203"/>
                  <a:pt x="461" y="137"/>
                </a:cubicBezTo>
                <a:cubicBezTo>
                  <a:pt x="511" y="71"/>
                  <a:pt x="611" y="41"/>
                  <a:pt x="653" y="22"/>
                </a:cubicBezTo>
                <a:cubicBezTo>
                  <a:pt x="695" y="3"/>
                  <a:pt x="676" y="0"/>
                  <a:pt x="710" y="22"/>
                </a:cubicBezTo>
                <a:cubicBezTo>
                  <a:pt x="744" y="44"/>
                  <a:pt x="774" y="23"/>
                  <a:pt x="854" y="156"/>
                </a:cubicBezTo>
                <a:cubicBezTo>
                  <a:pt x="934" y="289"/>
                  <a:pt x="1086" y="648"/>
                  <a:pt x="1190" y="819"/>
                </a:cubicBezTo>
                <a:cubicBezTo>
                  <a:pt x="1294" y="990"/>
                  <a:pt x="1323" y="1087"/>
                  <a:pt x="1478" y="1183"/>
                </a:cubicBezTo>
                <a:cubicBezTo>
                  <a:pt x="1633" y="1279"/>
                  <a:pt x="1903" y="1315"/>
                  <a:pt x="2121" y="1395"/>
                </a:cubicBezTo>
                <a:cubicBezTo>
                  <a:pt x="2339" y="1475"/>
                  <a:pt x="2493" y="1599"/>
                  <a:pt x="2784" y="1663"/>
                </a:cubicBezTo>
                <a:cubicBezTo>
                  <a:pt x="3075" y="1727"/>
                  <a:pt x="3634" y="1760"/>
                  <a:pt x="3869" y="1779"/>
                </a:cubicBezTo>
                <a:cubicBezTo>
                  <a:pt x="4104" y="1798"/>
                  <a:pt x="4043" y="1779"/>
                  <a:pt x="4195" y="1779"/>
                </a:cubicBezTo>
                <a:cubicBezTo>
                  <a:pt x="4347" y="1779"/>
                  <a:pt x="4564" y="1779"/>
                  <a:pt x="4781" y="1779"/>
                </a:cubicBezTo>
              </a:path>
            </a:pathLst>
          </a:custGeom>
          <a:pattFill prst="dkDnDiag">
            <a:fgClr>
              <a:srgbClr val="FFFF00">
                <a:alpha val="47058"/>
              </a:srgbClr>
            </a:fgClr>
            <a:bgClr>
              <a:schemeClr val="tx1">
                <a:alpha val="47058"/>
              </a:schemeClr>
            </a:bgClr>
          </a:pattFill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108558" name="Text Box 14"/>
          <p:cNvSpPr txBox="1">
            <a:spLocks noChangeArrowheads="1"/>
          </p:cNvSpPr>
          <p:nvPr/>
        </p:nvSpPr>
        <p:spPr bwMode="auto">
          <a:xfrm>
            <a:off x="957638" y="1884802"/>
            <a:ext cx="7591050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l-PL" b="1" dirty="0"/>
              <a:t>	</a:t>
            </a:r>
            <a:r>
              <a:rPr lang="pl-PL" b="1" dirty="0">
                <a:solidFill>
                  <a:schemeClr val="tx1"/>
                </a:solidFill>
              </a:rPr>
              <a:t>	</a:t>
            </a:r>
            <a:r>
              <a:rPr lang="pl-PL" dirty="0">
                <a:solidFill>
                  <a:schemeClr val="tx1"/>
                </a:solidFill>
              </a:rPr>
              <a:t>AUC </a:t>
            </a:r>
            <a:r>
              <a:rPr lang="pl-PL" sz="1400" dirty="0">
                <a:solidFill>
                  <a:schemeClr val="tx1"/>
                </a:solidFill>
              </a:rPr>
              <a:t>preparatu badanego</a:t>
            </a:r>
            <a:r>
              <a:rPr lang="pl-PL" dirty="0">
                <a:solidFill>
                  <a:schemeClr val="tx1"/>
                </a:solidFill>
              </a:rPr>
              <a:t> / AUC </a:t>
            </a:r>
            <a:r>
              <a:rPr lang="pl-PL" sz="1400" dirty="0">
                <a:solidFill>
                  <a:schemeClr val="tx1"/>
                </a:solidFill>
              </a:rPr>
              <a:t>preparatu referencyjnego</a:t>
            </a:r>
            <a:r>
              <a:rPr lang="pl-PL" dirty="0">
                <a:solidFill>
                  <a:schemeClr val="tx1"/>
                </a:solidFill>
              </a:rPr>
              <a:t>        		        </a:t>
            </a:r>
            <a:r>
              <a:rPr lang="pl-PL" sz="1600" dirty="0">
                <a:solidFill>
                  <a:schemeClr val="tx1"/>
                </a:solidFill>
              </a:rPr>
              <a:t>zakres wartości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sz="1600" dirty="0">
                <a:solidFill>
                  <a:schemeClr val="tx1"/>
                </a:solidFill>
              </a:rPr>
              <a:t>prawidłowych </a:t>
            </a:r>
            <a:r>
              <a:rPr lang="pl-PL" sz="1600" dirty="0">
                <a:solidFill>
                  <a:schemeClr val="tx1"/>
                </a:solidFill>
                <a:cs typeface="Arial" charset="0"/>
              </a:rPr>
              <a:t>→ </a:t>
            </a:r>
            <a:r>
              <a:rPr lang="pl-PL" dirty="0">
                <a:solidFill>
                  <a:schemeClr val="tx1"/>
                </a:solidFill>
              </a:rPr>
              <a:t>80-120%</a:t>
            </a:r>
          </a:p>
        </p:txBody>
      </p:sp>
      <p:sp>
        <p:nvSpPr>
          <p:cNvPr id="108559" name="Line 15"/>
          <p:cNvSpPr>
            <a:spLocks noChangeShapeType="1"/>
          </p:cNvSpPr>
          <p:nvPr/>
        </p:nvSpPr>
        <p:spPr bwMode="auto">
          <a:xfrm>
            <a:off x="2771775" y="3141663"/>
            <a:ext cx="0" cy="2879725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08560" name="Text Box 16"/>
          <p:cNvSpPr txBox="1">
            <a:spLocks noChangeArrowheads="1"/>
          </p:cNvSpPr>
          <p:nvPr/>
        </p:nvSpPr>
        <p:spPr bwMode="auto">
          <a:xfrm>
            <a:off x="2627313" y="6092825"/>
            <a:ext cx="1058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l-PL" b="1">
                <a:solidFill>
                  <a:srgbClr val="00FF00"/>
                </a:solidFill>
              </a:rPr>
              <a:t>T - C </a:t>
            </a:r>
            <a:r>
              <a:rPr lang="pl-PL" b="1" baseline="-25000">
                <a:solidFill>
                  <a:srgbClr val="00FF00"/>
                </a:solidFill>
              </a:rPr>
              <a:t>max</a:t>
            </a:r>
          </a:p>
        </p:txBody>
      </p:sp>
      <p:sp>
        <p:nvSpPr>
          <p:cNvPr id="108561" name="Text Box 17"/>
          <p:cNvSpPr txBox="1">
            <a:spLocks noChangeArrowheads="1"/>
          </p:cNvSpPr>
          <p:nvPr/>
        </p:nvSpPr>
        <p:spPr bwMode="auto">
          <a:xfrm>
            <a:off x="2555875" y="2708275"/>
            <a:ext cx="1481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l-PL" b="1">
                <a:solidFill>
                  <a:srgbClr val="00FF00"/>
                </a:solidFill>
              </a:rPr>
              <a:t>C</a:t>
            </a:r>
            <a:r>
              <a:rPr lang="pl-PL" b="1" baseline="-25000">
                <a:solidFill>
                  <a:srgbClr val="00FF00"/>
                </a:solidFill>
              </a:rPr>
              <a:t>max</a:t>
            </a:r>
          </a:p>
        </p:txBody>
      </p:sp>
      <p:sp>
        <p:nvSpPr>
          <p:cNvPr id="108563" name="Line 19"/>
          <p:cNvSpPr>
            <a:spLocks noChangeShapeType="1"/>
          </p:cNvSpPr>
          <p:nvPr/>
        </p:nvSpPr>
        <p:spPr bwMode="auto">
          <a:xfrm>
            <a:off x="2555875" y="3429000"/>
            <a:ext cx="0" cy="25923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pl-PL"/>
          </a:p>
        </p:txBody>
      </p:sp>
      <p:sp>
        <p:nvSpPr>
          <p:cNvPr id="108564" name="Rectangle 20"/>
          <p:cNvSpPr>
            <a:spLocks noChangeArrowheads="1"/>
          </p:cNvSpPr>
          <p:nvPr/>
        </p:nvSpPr>
        <p:spPr bwMode="auto">
          <a:xfrm>
            <a:off x="2200275" y="2924175"/>
            <a:ext cx="6524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>
                <a:solidFill>
                  <a:srgbClr val="FF0000"/>
                </a:solidFill>
              </a:rPr>
              <a:t>C</a:t>
            </a:r>
            <a:r>
              <a:rPr lang="pl-PL" sz="1200" b="1">
                <a:solidFill>
                  <a:srgbClr val="FF0000"/>
                </a:solidFill>
              </a:rPr>
              <a:t>max</a:t>
            </a:r>
          </a:p>
        </p:txBody>
      </p:sp>
      <p:sp>
        <p:nvSpPr>
          <p:cNvPr id="108565" name="Rectangle 21"/>
          <p:cNvSpPr>
            <a:spLocks noChangeArrowheads="1"/>
          </p:cNvSpPr>
          <p:nvPr/>
        </p:nvSpPr>
        <p:spPr bwMode="auto">
          <a:xfrm>
            <a:off x="2127250" y="6308725"/>
            <a:ext cx="10588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>
                <a:solidFill>
                  <a:srgbClr val="FF0000"/>
                </a:solidFill>
              </a:rPr>
              <a:t>T - C </a:t>
            </a:r>
            <a:r>
              <a:rPr lang="pl-PL" sz="1200" b="1">
                <a:solidFill>
                  <a:srgbClr val="FF0000"/>
                </a:solidFill>
              </a:rPr>
              <a:t>max</a:t>
            </a:r>
          </a:p>
        </p:txBody>
      </p:sp>
      <p:pic>
        <p:nvPicPr>
          <p:cNvPr id="20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161807"/>
            <a:ext cx="1763688" cy="696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0305FEEF-E305-4045-A500-112C16004994}"/>
              </a:ext>
            </a:extLst>
          </p:cNvPr>
          <p:cNvSpPr txBox="1"/>
          <p:nvPr/>
        </p:nvSpPr>
        <p:spPr>
          <a:xfrm>
            <a:off x="611560" y="901998"/>
            <a:ext cx="81369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tx1"/>
                </a:solidFill>
                <a:latin typeface="+mn-lt"/>
              </a:rPr>
              <a:t>Porównanie dostępności biologicznej jest niezbędne w celu stwierdzenia </a:t>
            </a:r>
            <a:r>
              <a:rPr lang="pl-PL" dirty="0" err="1">
                <a:solidFill>
                  <a:schemeClr val="tx1"/>
                </a:solidFill>
                <a:latin typeface="+mn-lt"/>
              </a:rPr>
              <a:t>biorównoważności</a:t>
            </a:r>
            <a:r>
              <a:rPr lang="pl-PL" dirty="0">
                <a:solidFill>
                  <a:schemeClr val="tx1"/>
                </a:solidFill>
                <a:latin typeface="+mn-lt"/>
              </a:rPr>
              <a:t> biologicznej dla leków generycznych , z lekami oryginalnymi.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8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8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8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8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8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0"/>
                                        <p:tgtEl>
                                          <p:spTgt spid="108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8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8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08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2" grpId="0" animBg="1"/>
      <p:bldP spid="108557" grpId="0" animBg="1"/>
      <p:bldP spid="108558" grpId="0" build="allAtOnce"/>
      <p:bldP spid="108559" grpId="0" animBg="1"/>
      <p:bldP spid="108560" grpId="0"/>
      <p:bldP spid="108561" grpId="0"/>
      <p:bldP spid="108563" grpId="0" animBg="1"/>
      <p:bldP spid="10856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95265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pl-PL" sz="3200" b="1" u="sng" dirty="0">
                <a:solidFill>
                  <a:schemeClr val="tx1"/>
                </a:solidFill>
                <a:latin typeface="+mj-lt"/>
              </a:rPr>
              <a:t>Dystrybucja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14422"/>
            <a:ext cx="8686800" cy="4500594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pl-PL" sz="2400" dirty="0">
                <a:solidFill>
                  <a:schemeClr val="tx1"/>
                </a:solidFill>
                <a:latin typeface="+mn-lt"/>
              </a:rPr>
              <a:t>Proces rozmieszczania leku w płynach i tkankach organizmu</a:t>
            </a:r>
          </a:p>
          <a:p>
            <a:pPr algn="ctr" eaLnBrk="1" hangingPunct="1">
              <a:lnSpc>
                <a:spcPct val="80000"/>
              </a:lnSpc>
            </a:pPr>
            <a:endParaRPr lang="pl-PL" sz="3200" b="1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lnSpc>
                <a:spcPct val="80000"/>
              </a:lnSpc>
            </a:pPr>
            <a:r>
              <a:rPr lang="pl-PL" sz="2400" b="1" dirty="0">
                <a:solidFill>
                  <a:schemeClr val="tx1"/>
                </a:solidFill>
                <a:latin typeface="+mn-lt"/>
              </a:rPr>
              <a:t>Czynniki warunkujące dystrybucję:</a:t>
            </a:r>
          </a:p>
          <a:p>
            <a:pPr eaLnBrk="1" hangingPunct="1">
              <a:lnSpc>
                <a:spcPct val="80000"/>
              </a:lnSpc>
            </a:pPr>
            <a:endParaRPr lang="pl-PL" b="1" dirty="0">
              <a:solidFill>
                <a:schemeClr val="hlink"/>
              </a:solidFill>
              <a:latin typeface="+mn-lt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pl-PL" dirty="0">
                <a:solidFill>
                  <a:schemeClr val="tx1"/>
                </a:solidFill>
                <a:latin typeface="+mn-lt"/>
              </a:rPr>
              <a:t>szybkość przepływu krwi przez poszczególne tkanki i narządy </a:t>
            </a:r>
          </a:p>
          <a:p>
            <a:pPr eaLnBrk="1" hangingPunct="1">
              <a:lnSpc>
                <a:spcPct val="80000"/>
              </a:lnSpc>
            </a:pPr>
            <a:r>
              <a:rPr lang="pl-PL" dirty="0">
                <a:solidFill>
                  <a:schemeClr val="tx1"/>
                </a:solidFill>
                <a:latin typeface="+mn-lt"/>
              </a:rPr>
              <a:t>	(pojęcie </a:t>
            </a:r>
            <a:r>
              <a:rPr lang="pl-PL" dirty="0" err="1">
                <a:solidFill>
                  <a:schemeClr val="tx1"/>
                </a:solidFill>
                <a:latin typeface="+mn-lt"/>
              </a:rPr>
              <a:t>kompartmentu</a:t>
            </a:r>
            <a:r>
              <a:rPr lang="pl-PL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pl-PL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pl-PL" dirty="0">
                <a:solidFill>
                  <a:schemeClr val="tx1"/>
                </a:solidFill>
                <a:latin typeface="+mn-lt"/>
              </a:rPr>
              <a:t>szybkość transportu przez błony biologiczne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pl-PL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pl-PL" dirty="0">
                <a:solidFill>
                  <a:schemeClr val="tx1"/>
                </a:solidFill>
                <a:latin typeface="+mn-lt"/>
              </a:rPr>
              <a:t>różnice </a:t>
            </a:r>
            <a:r>
              <a:rPr lang="pl-PL" dirty="0" err="1">
                <a:solidFill>
                  <a:schemeClr val="tx1"/>
                </a:solidFill>
                <a:latin typeface="+mn-lt"/>
              </a:rPr>
              <a:t>pH</a:t>
            </a:r>
            <a:r>
              <a:rPr lang="pl-PL" dirty="0">
                <a:solidFill>
                  <a:schemeClr val="tx1"/>
                </a:solidFill>
                <a:latin typeface="+mn-lt"/>
              </a:rPr>
              <a:t> między osoczem a tkanką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pl-PL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pl-PL" dirty="0">
                <a:solidFill>
                  <a:schemeClr val="tx1"/>
                </a:solidFill>
                <a:latin typeface="+mn-lt"/>
              </a:rPr>
              <a:t>czynniki związane z lekiem (wielkość cząsteczek, stopień wiązania z białkami osocza i tkanek, rozpuszczalność i właściwości fizykochemiczne)</a:t>
            </a:r>
          </a:p>
          <a:p>
            <a:endParaRPr lang="pl-PL" dirty="0"/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8614"/>
            <a:ext cx="8229600" cy="85010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l-PL" sz="3200" dirty="0" err="1"/>
              <a:t>Kompartment</a:t>
            </a:r>
            <a:endParaRPr lang="pl-PL" sz="3200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0728"/>
            <a:ext cx="8229600" cy="5115273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pl-PL" sz="2000" u="sng" dirty="0"/>
              <a:t>Definicja </a:t>
            </a:r>
            <a:r>
              <a:rPr lang="pl-PL" sz="2000" u="sng" dirty="0" err="1"/>
              <a:t>kompartmentu</a:t>
            </a:r>
            <a:r>
              <a:rPr lang="pl-PL" sz="2000" dirty="0"/>
              <a:t>:</a:t>
            </a:r>
          </a:p>
          <a:p>
            <a:pPr eaLnBrk="1" hangingPunct="1">
              <a:buNone/>
            </a:pPr>
            <a:r>
              <a:rPr lang="pl-PL" sz="2000" dirty="0"/>
              <a:t>	jest to kinetycznie jednolity obszar zespołu tkanek lub narządów, w których lek lub jego metabolit jest rozmieszczony w sposób jednorodny i w których procesy farmakokinetyczne są funkcją stężenia leku lub jego metabolitów </a:t>
            </a:r>
          </a:p>
          <a:p>
            <a:pPr eaLnBrk="1" hangingPunct="1">
              <a:buNone/>
            </a:pPr>
            <a:endParaRPr lang="pl-PL" sz="2000" dirty="0"/>
          </a:p>
          <a:p>
            <a:pPr eaLnBrk="1" hangingPunct="1">
              <a:buNone/>
            </a:pPr>
            <a:r>
              <a:rPr lang="pl-PL" sz="2000" u="sng" dirty="0"/>
              <a:t>Modele </a:t>
            </a:r>
            <a:r>
              <a:rPr lang="pl-PL" sz="2000" u="sng" dirty="0" err="1"/>
              <a:t>kompartmentowe</a:t>
            </a:r>
            <a:r>
              <a:rPr lang="pl-PL" sz="2000" u="sng" dirty="0"/>
              <a:t>:</a:t>
            </a:r>
          </a:p>
          <a:p>
            <a:pPr eaLnBrk="1" hangingPunct="1">
              <a:buNone/>
            </a:pPr>
            <a:r>
              <a:rPr lang="pl-PL" sz="2000" dirty="0"/>
              <a:t> 	są to układy (obszary ) organizmu oddzielone od siebie błonami, przez które leki i jego metabolity przechodzą z określoną szybkością</a:t>
            </a: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3752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l-PL" sz="3200" dirty="0"/>
              <a:t>Modele farmakokinetyczne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5"/>
            <a:ext cx="8229600" cy="4611216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sz="2000" dirty="0">
                <a:solidFill>
                  <a:srgbClr val="0070C0"/>
                </a:solidFill>
              </a:rPr>
              <a:t>Model </a:t>
            </a:r>
            <a:r>
              <a:rPr lang="pl-PL" sz="2000" dirty="0" err="1">
                <a:solidFill>
                  <a:srgbClr val="0070C0"/>
                </a:solidFill>
              </a:rPr>
              <a:t>jednokompartmentowy</a:t>
            </a:r>
            <a:endParaRPr lang="pl-PL" sz="2000" dirty="0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sz="2000" dirty="0">
                <a:solidFill>
                  <a:schemeClr val="hlink"/>
                </a:solidFill>
              </a:rPr>
              <a:t>	</a:t>
            </a:r>
            <a:r>
              <a:rPr lang="pl-PL" sz="2000" dirty="0"/>
              <a:t>najprostszy</a:t>
            </a:r>
            <a:endParaRPr lang="pl-PL" sz="2000" dirty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sz="2000" dirty="0"/>
              <a:t>	lek niezwłocznie po podaniu zostaje równomiernie rozmieszczony w dostępnej przestrzeni dystrybucji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l-PL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sz="2000" dirty="0">
                <a:solidFill>
                  <a:srgbClr val="0070C0"/>
                </a:solidFill>
              </a:rPr>
              <a:t>Model </a:t>
            </a:r>
            <a:r>
              <a:rPr lang="pl-PL" sz="2000" dirty="0" err="1">
                <a:solidFill>
                  <a:srgbClr val="0070C0"/>
                </a:solidFill>
              </a:rPr>
              <a:t>dwukompartmentowy</a:t>
            </a:r>
            <a:endParaRPr lang="pl-PL" sz="2000" dirty="0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sz="2000" dirty="0"/>
              <a:t>	rozmieszczanie leku do przestrzeni dystrybucyjnych zachodzi z różną prędkością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l-PL" sz="2000" dirty="0"/>
          </a:p>
          <a:p>
            <a:pPr eaLnBrk="1" hangingPunct="1">
              <a:lnSpc>
                <a:spcPct val="80000"/>
              </a:lnSpc>
              <a:buNone/>
            </a:pPr>
            <a:r>
              <a:rPr lang="pl-PL" sz="2000" dirty="0">
                <a:solidFill>
                  <a:srgbClr val="0070C0"/>
                </a:solidFill>
              </a:rPr>
              <a:t>Model </a:t>
            </a:r>
            <a:r>
              <a:rPr lang="pl-PL" sz="2000" dirty="0" err="1">
                <a:solidFill>
                  <a:srgbClr val="0070C0"/>
                </a:solidFill>
              </a:rPr>
              <a:t>wielokompartmentowy</a:t>
            </a:r>
            <a:endParaRPr lang="pl-PL" sz="2000" dirty="0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l-PL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sz="2400" dirty="0"/>
              <a:t>	</a:t>
            </a: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sz="3200" dirty="0">
                <a:solidFill>
                  <a:schemeClr val="tx1"/>
                </a:solidFill>
              </a:rPr>
              <a:t>farmakodynamika</a:t>
            </a:r>
            <a:endParaRPr lang="pl-PL" sz="4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24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23094" y="1704492"/>
            <a:ext cx="7920037" cy="132873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pl-PL" sz="1600" b="1" dirty="0">
                <a:latin typeface="Times New Roman" panose="02020603050405020304" pitchFamily="18" charset="0"/>
              </a:rPr>
              <a:t>STĘŻENIE LEKU                            LEK                                    ODPOWIEDŹ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pl-PL" sz="1600" b="1" dirty="0">
                <a:latin typeface="Times New Roman" panose="02020603050405020304" pitchFamily="18" charset="0"/>
              </a:rPr>
              <a:t>                                                                                                   FARMAKOLOGICZNA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pl-PL" sz="1600" b="1" dirty="0">
                <a:latin typeface="Times New Roman" panose="02020603050405020304" pitchFamily="18" charset="0"/>
              </a:rPr>
              <a:t>    WE KRWI                               RECEPTOR                            I KLINICZNA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l-PL" altLang="pl-PL" sz="16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pl-PL" sz="1600" b="1" dirty="0">
                <a:latin typeface="Times New Roman" panose="02020603050405020304" pitchFamily="18" charset="0"/>
              </a:rPr>
              <a:t>                                                                                                         </a:t>
            </a:r>
          </a:p>
        </p:txBody>
      </p:sp>
      <p:pic>
        <p:nvPicPr>
          <p:cNvPr id="81925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934075"/>
            <a:ext cx="23399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26" name="Picture 6" descr="ANd9GcRaS-uiW1P5IqBaZoU9xm8cc60JKaZ_cizNXMlv4mxwu8xV_2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916832"/>
            <a:ext cx="216058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54087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l-PL" sz="3200" dirty="0" err="1"/>
              <a:t>Kompartment</a:t>
            </a:r>
            <a:endParaRPr lang="pl-PL" sz="3200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8218488" cy="406104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sz="2000" b="1" dirty="0" err="1">
                <a:solidFill>
                  <a:srgbClr val="0070C0"/>
                </a:solidFill>
              </a:rPr>
              <a:t>Kompartment</a:t>
            </a:r>
            <a:r>
              <a:rPr lang="pl-PL" sz="2000" b="1" dirty="0">
                <a:solidFill>
                  <a:srgbClr val="0070C0"/>
                </a:solidFill>
              </a:rPr>
              <a:t> centralny</a:t>
            </a:r>
            <a:endParaRPr lang="pl-PL" sz="2000" dirty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sz="2000" dirty="0"/>
              <a:t>	</a:t>
            </a:r>
            <a:r>
              <a:rPr lang="pl-PL" sz="2000" b="1" dirty="0"/>
              <a:t>osocze oraz tkanki i narządy dobrze ukrwione</a:t>
            </a:r>
            <a:r>
              <a:rPr lang="pl-PL" sz="2000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pl-PL" sz="2000" dirty="0"/>
              <a:t>	(wątroba, płuca, nerki, mózg, serce, gruczoły wydzielania wewnętrznego)</a:t>
            </a:r>
          </a:p>
          <a:p>
            <a:pPr>
              <a:lnSpc>
                <a:spcPct val="80000"/>
              </a:lnSpc>
              <a:buNone/>
            </a:pPr>
            <a:endParaRPr lang="pl-PL" sz="2000" b="1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pl-PL" sz="2000" b="1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pl-PL" sz="2000" b="1" dirty="0">
                <a:solidFill>
                  <a:srgbClr val="0070C0"/>
                </a:solidFill>
              </a:rPr>
              <a:t> </a:t>
            </a:r>
            <a:r>
              <a:rPr lang="pl-PL" sz="2000" b="1" dirty="0" err="1">
                <a:solidFill>
                  <a:srgbClr val="0070C0"/>
                </a:solidFill>
              </a:rPr>
              <a:t>Kompartment</a:t>
            </a:r>
            <a:r>
              <a:rPr lang="pl-PL" sz="2000" b="1" dirty="0">
                <a:solidFill>
                  <a:srgbClr val="0070C0"/>
                </a:solidFill>
              </a:rPr>
              <a:t> obwodowy (tkankowy)</a:t>
            </a:r>
            <a:endParaRPr lang="pl-PL" sz="2000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pl-PL" sz="2000" dirty="0"/>
              <a:t>	</a:t>
            </a:r>
            <a:r>
              <a:rPr lang="pl-PL" sz="2000" b="1" dirty="0"/>
              <a:t>tkanki i narządy gorzej lub słabo ukrwione</a:t>
            </a:r>
            <a:endParaRPr lang="pl-PL" sz="2000" dirty="0"/>
          </a:p>
          <a:p>
            <a:pPr>
              <a:lnSpc>
                <a:spcPct val="80000"/>
              </a:lnSpc>
              <a:buNone/>
            </a:pPr>
            <a:r>
              <a:rPr lang="pl-PL" sz="2000" dirty="0"/>
              <a:t>	(tkanka tłuszczowa, skóra, mięśnie, tkanka kostna)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l-PL" sz="2000" dirty="0"/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908720"/>
          </a:xfrm>
        </p:spPr>
        <p:txBody>
          <a:bodyPr/>
          <a:lstStyle/>
          <a:p>
            <a:pPr eaLnBrk="1" hangingPunct="1">
              <a:defRPr/>
            </a:pPr>
            <a:r>
              <a:rPr lang="pl-PL" sz="3200" dirty="0"/>
              <a:t>Objętość dystrybucji (</a:t>
            </a:r>
            <a:r>
              <a:rPr lang="pl-PL" sz="3200" dirty="0" err="1"/>
              <a:t>Vd</a:t>
            </a:r>
            <a:r>
              <a:rPr lang="pl-PL" sz="3200" dirty="0"/>
              <a:t>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7"/>
            <a:ext cx="8229600" cy="4683224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pl-PL" sz="2000" dirty="0"/>
              <a:t>   Parametr farmakokinetyczny związany z dystrybucją leków</a:t>
            </a:r>
          </a:p>
          <a:p>
            <a:pPr eaLnBrk="1" hangingPunct="1">
              <a:buFontTx/>
              <a:buNone/>
            </a:pPr>
            <a:r>
              <a:rPr lang="pl-PL" sz="2000" dirty="0"/>
              <a:t>   </a:t>
            </a:r>
          </a:p>
          <a:p>
            <a:pPr eaLnBrk="1" hangingPunct="1">
              <a:buFontTx/>
              <a:buNone/>
            </a:pPr>
            <a:r>
              <a:rPr lang="pl-PL" sz="2000" dirty="0"/>
              <a:t>   Hipotetyczna objętość płynów ustrojowych, w której lek w stanie stacjonarnym miałby podobne stężenie jak we krwi</a:t>
            </a:r>
          </a:p>
          <a:p>
            <a:pPr eaLnBrk="1" hangingPunct="1">
              <a:buFontTx/>
              <a:buNone/>
            </a:pPr>
            <a:r>
              <a:rPr lang="pl-PL" sz="2000" dirty="0"/>
              <a:t>	</a:t>
            </a:r>
          </a:p>
          <a:p>
            <a:pPr eaLnBrk="1" hangingPunct="1">
              <a:buFontTx/>
              <a:buNone/>
            </a:pPr>
            <a:r>
              <a:rPr lang="pl-PL" sz="2000" dirty="0"/>
              <a:t>	Objętość organizmu do której dociera lek</a:t>
            </a:r>
          </a:p>
          <a:p>
            <a:pPr algn="ctr" eaLnBrk="1" hangingPunct="1">
              <a:buFontTx/>
              <a:buNone/>
            </a:pPr>
            <a:endParaRPr lang="pl-PL" sz="2000" dirty="0"/>
          </a:p>
          <a:p>
            <a:pPr eaLnBrk="1" hangingPunct="1">
              <a:buFontTx/>
              <a:buNone/>
            </a:pPr>
            <a:r>
              <a:rPr lang="pl-PL" sz="2000" dirty="0" err="1"/>
              <a:t>Vd</a:t>
            </a:r>
            <a:r>
              <a:rPr lang="pl-PL" sz="2000" dirty="0"/>
              <a:t> bezwzględna - wyrażana w litrach </a:t>
            </a:r>
          </a:p>
          <a:p>
            <a:pPr eaLnBrk="1" hangingPunct="1">
              <a:buFontTx/>
              <a:buNone/>
            </a:pPr>
            <a:r>
              <a:rPr lang="pl-PL" sz="2000" dirty="0" err="1"/>
              <a:t>Vd</a:t>
            </a:r>
            <a:r>
              <a:rPr lang="pl-PL" sz="2000" dirty="0"/>
              <a:t> względna – wyrażana w litrach/kilogram</a:t>
            </a: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347" y="252536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l-PL" sz="3200" dirty="0"/>
              <a:t>Objętość dystrybucji (</a:t>
            </a:r>
            <a:r>
              <a:rPr lang="pl-PL" sz="3200" dirty="0" err="1"/>
              <a:t>Vd</a:t>
            </a:r>
            <a:r>
              <a:rPr lang="pl-PL" sz="3200" dirty="0"/>
              <a:t>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60575"/>
            <a:ext cx="8229600" cy="403542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pl-PL" dirty="0"/>
          </a:p>
          <a:p>
            <a:pPr eaLnBrk="1" hangingPunct="1">
              <a:buFontTx/>
              <a:buNone/>
            </a:pPr>
            <a:r>
              <a:rPr lang="pl-PL" dirty="0"/>
              <a:t>                         </a:t>
            </a:r>
            <a:r>
              <a:rPr lang="pl-PL" sz="2800" b="1" dirty="0" err="1"/>
              <a:t>Vd</a:t>
            </a:r>
            <a:r>
              <a:rPr lang="pl-PL" sz="2800" b="1" dirty="0"/>
              <a:t> = </a:t>
            </a:r>
          </a:p>
          <a:p>
            <a:pPr algn="ctr" eaLnBrk="1" hangingPunct="1">
              <a:buFontTx/>
              <a:buNone/>
            </a:pPr>
            <a:endParaRPr lang="pl-PL" dirty="0"/>
          </a:p>
          <a:p>
            <a:pPr algn="ctr" eaLnBrk="1" hangingPunct="1">
              <a:buFontTx/>
              <a:buNone/>
            </a:pPr>
            <a:endParaRPr lang="pl-PL" dirty="0"/>
          </a:p>
          <a:p>
            <a:pPr eaLnBrk="1" hangingPunct="1">
              <a:buFontTx/>
              <a:buNone/>
            </a:pPr>
            <a:r>
              <a:rPr lang="pl-PL" dirty="0"/>
              <a:t>A – </a:t>
            </a:r>
            <a:r>
              <a:rPr lang="pl-PL" sz="2400" dirty="0"/>
              <a:t>ilość leku w organizmie (mg)</a:t>
            </a:r>
          </a:p>
          <a:p>
            <a:pPr eaLnBrk="1" hangingPunct="1">
              <a:buFontTx/>
              <a:buNone/>
            </a:pPr>
            <a:r>
              <a:rPr lang="pl-PL" dirty="0"/>
              <a:t>C – </a:t>
            </a:r>
            <a:r>
              <a:rPr lang="pl-PL" sz="2400" dirty="0"/>
              <a:t>stężenie leku we krwi (mg/l)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915816" y="1916832"/>
            <a:ext cx="1081088" cy="131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3200" dirty="0">
                <a:solidFill>
                  <a:schemeClr val="tx1"/>
                </a:solidFill>
              </a:rPr>
              <a:t>A</a:t>
            </a:r>
          </a:p>
          <a:p>
            <a:pPr>
              <a:spcBef>
                <a:spcPct val="50000"/>
              </a:spcBef>
            </a:pPr>
            <a:r>
              <a:rPr lang="pl-PL" sz="32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2771800" y="2636912"/>
            <a:ext cx="1009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l-PL"/>
          </a:p>
        </p:txBody>
      </p:sp>
      <p:pic>
        <p:nvPicPr>
          <p:cNvPr id="6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8964488" cy="1616075"/>
          </a:xfrm>
        </p:spPr>
        <p:txBody>
          <a:bodyPr/>
          <a:lstStyle/>
          <a:p>
            <a:pPr eaLnBrk="1" hangingPunct="1">
              <a:defRPr/>
            </a:pPr>
            <a:r>
              <a:rPr lang="pl-PL" sz="3200" dirty="0"/>
              <a:t>Objętość dystrybucji (</a:t>
            </a:r>
            <a:r>
              <a:rPr lang="pl-PL" sz="3200" dirty="0" err="1"/>
              <a:t>Vd</a:t>
            </a:r>
            <a:r>
              <a:rPr lang="pl-PL" sz="3200" dirty="0"/>
              <a:t>)</a:t>
            </a:r>
            <a:br>
              <a:rPr lang="pl-PL" sz="3200" dirty="0"/>
            </a:br>
            <a:r>
              <a:rPr lang="pl-PL" sz="2400" dirty="0"/>
              <a:t>znaczenie praktyczne</a:t>
            </a:r>
            <a:endParaRPr lang="pl-PL" sz="2800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745432"/>
            <a:ext cx="8892480" cy="420384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dirty="0"/>
              <a:t>   </a:t>
            </a:r>
            <a:r>
              <a:rPr lang="pl-PL" sz="2000" dirty="0" err="1"/>
              <a:t>Vd</a:t>
            </a:r>
            <a:r>
              <a:rPr lang="pl-PL" sz="2000" dirty="0"/>
              <a:t> = 5l - dystrybucja ograniczona jest do krwi </a:t>
            </a:r>
          </a:p>
          <a:p>
            <a:pPr eaLnBrk="1" hangingPunct="1">
              <a:buFontTx/>
              <a:buNone/>
            </a:pPr>
            <a:endParaRPr lang="pl-PL" sz="2000" dirty="0"/>
          </a:p>
          <a:p>
            <a:pPr eaLnBrk="1" hangingPunct="1">
              <a:buFontTx/>
              <a:buNone/>
            </a:pPr>
            <a:r>
              <a:rPr lang="pl-PL" sz="2000" dirty="0"/>
              <a:t>	</a:t>
            </a:r>
            <a:r>
              <a:rPr lang="pl-PL" sz="2000" dirty="0" err="1"/>
              <a:t>Vd</a:t>
            </a:r>
            <a:r>
              <a:rPr lang="pl-PL" sz="2000" dirty="0"/>
              <a:t> = 10-20l - przenikanie leku do płynu pozakomórkowego (ECF)</a:t>
            </a:r>
          </a:p>
          <a:p>
            <a:pPr eaLnBrk="1" hangingPunct="1">
              <a:buFontTx/>
              <a:buNone/>
            </a:pPr>
            <a:endParaRPr lang="pl-PL" sz="2000" dirty="0"/>
          </a:p>
          <a:p>
            <a:pPr eaLnBrk="1" hangingPunct="1">
              <a:buFontTx/>
              <a:buNone/>
            </a:pPr>
            <a:r>
              <a:rPr lang="pl-PL" sz="2000" dirty="0"/>
              <a:t>	</a:t>
            </a:r>
            <a:r>
              <a:rPr lang="pl-PL" sz="2000" dirty="0" err="1"/>
              <a:t>Vd</a:t>
            </a:r>
            <a:r>
              <a:rPr lang="pl-PL" sz="2000" dirty="0"/>
              <a:t> = 25-35l - przenikanie leku do płynu wewnątrzkomórkowego (ICF)</a:t>
            </a:r>
          </a:p>
          <a:p>
            <a:pPr eaLnBrk="1" hangingPunct="1">
              <a:buFontTx/>
              <a:buNone/>
            </a:pPr>
            <a:endParaRPr lang="pl-PL" sz="2000" dirty="0"/>
          </a:p>
          <a:p>
            <a:pPr eaLnBrk="1" hangingPunct="1">
              <a:buFontTx/>
              <a:buNone/>
            </a:pPr>
            <a:r>
              <a:rPr lang="pl-PL" sz="2000" dirty="0"/>
              <a:t>	</a:t>
            </a:r>
            <a:r>
              <a:rPr lang="pl-PL" sz="2000" dirty="0" err="1"/>
              <a:t>Vd</a:t>
            </a:r>
            <a:r>
              <a:rPr lang="pl-PL" sz="2000" dirty="0"/>
              <a:t> = 40l - rozmieszczanie we wszystkich płynach organizmu</a:t>
            </a:r>
          </a:p>
          <a:p>
            <a:pPr eaLnBrk="1" hangingPunct="1">
              <a:buFontTx/>
              <a:buNone/>
            </a:pPr>
            <a:endParaRPr lang="pl-PL" sz="2000" dirty="0"/>
          </a:p>
          <a:p>
            <a:pPr eaLnBrk="1" hangingPunct="1">
              <a:buFontTx/>
              <a:buNone/>
            </a:pPr>
            <a:r>
              <a:rPr lang="pl-PL" sz="2000" dirty="0"/>
              <a:t>	</a:t>
            </a:r>
            <a:r>
              <a:rPr lang="pl-PL" sz="2000" dirty="0" err="1"/>
              <a:t>Vd</a:t>
            </a:r>
            <a:r>
              <a:rPr lang="pl-PL" sz="2000" dirty="0"/>
              <a:t> &gt; 100l - lek silnie kumuluje się w tkankach</a:t>
            </a: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l-PL" sz="3200" dirty="0"/>
              <a:t>Objętość dystrybucji (</a:t>
            </a:r>
            <a:r>
              <a:rPr lang="pl-PL" sz="3200" dirty="0" err="1"/>
              <a:t>Vd</a:t>
            </a:r>
            <a:r>
              <a:rPr lang="pl-PL" sz="3200" dirty="0"/>
              <a:t>) </a:t>
            </a:r>
            <a:br>
              <a:rPr lang="pl-PL" sz="3200" dirty="0"/>
            </a:br>
            <a:r>
              <a:rPr lang="pl-PL" sz="2400" dirty="0"/>
              <a:t>wykorzystanie praktyczne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89138"/>
            <a:ext cx="8229600" cy="42481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pl-PL" sz="2400" dirty="0">
                <a:solidFill>
                  <a:schemeClr val="hlink"/>
                </a:solidFill>
              </a:rPr>
              <a:t>Obliczanie dawki nasycającej</a:t>
            </a:r>
          </a:p>
          <a:p>
            <a:pPr eaLnBrk="1" hangingPunct="1">
              <a:buFontTx/>
              <a:buNone/>
            </a:pPr>
            <a:r>
              <a:rPr lang="pl-PL" dirty="0"/>
              <a:t>		</a:t>
            </a:r>
            <a:r>
              <a:rPr lang="pl-PL" sz="2800" dirty="0"/>
              <a:t>	       </a:t>
            </a:r>
            <a:endParaRPr lang="pl-PL" sz="2800" dirty="0">
              <a:solidFill>
                <a:schemeClr val="hlink"/>
              </a:solidFill>
            </a:endParaRPr>
          </a:p>
          <a:p>
            <a:pPr lvl="1" eaLnBrk="1" hangingPunct="1">
              <a:buFontTx/>
              <a:buNone/>
            </a:pPr>
            <a:r>
              <a:rPr lang="pl-PL" sz="2000" dirty="0"/>
              <a:t>                 </a:t>
            </a:r>
          </a:p>
          <a:p>
            <a:pPr lvl="1" eaLnBrk="1" hangingPunct="1">
              <a:buFontTx/>
              <a:buNone/>
            </a:pPr>
            <a:r>
              <a:rPr lang="pl-PL" sz="2800" dirty="0"/>
              <a:t>                   </a:t>
            </a:r>
            <a:r>
              <a:rPr lang="pl-PL" sz="2800" dirty="0" err="1"/>
              <a:t>Ld</a:t>
            </a:r>
            <a:r>
              <a:rPr lang="pl-PL" sz="2800" dirty="0"/>
              <a:t> = </a:t>
            </a:r>
          </a:p>
          <a:p>
            <a:pPr lvl="1" eaLnBrk="1" hangingPunct="1">
              <a:buFontTx/>
              <a:buNone/>
            </a:pPr>
            <a:r>
              <a:rPr lang="pl-PL" dirty="0"/>
              <a:t>			                </a:t>
            </a:r>
          </a:p>
          <a:p>
            <a:pPr lvl="1" eaLnBrk="1" hangingPunct="1"/>
            <a:endParaRPr lang="pl-PL" dirty="0"/>
          </a:p>
          <a:p>
            <a:pPr lvl="1" eaLnBrk="1" hangingPunct="1">
              <a:buFontTx/>
              <a:buNone/>
            </a:pPr>
            <a:r>
              <a:rPr lang="pl-PL" sz="2000" dirty="0" err="1"/>
              <a:t>Ld</a:t>
            </a:r>
            <a:r>
              <a:rPr lang="pl-PL" sz="2000" dirty="0"/>
              <a:t> – </a:t>
            </a:r>
            <a:r>
              <a:rPr lang="pl-PL" sz="2000" dirty="0" err="1"/>
              <a:t>Loading</a:t>
            </a:r>
            <a:r>
              <a:rPr lang="pl-PL" sz="2000" dirty="0"/>
              <a:t> </a:t>
            </a:r>
            <a:r>
              <a:rPr lang="pl-PL" sz="2000" dirty="0" err="1"/>
              <a:t>dose</a:t>
            </a:r>
            <a:endParaRPr lang="pl-PL" sz="2000" dirty="0"/>
          </a:p>
          <a:p>
            <a:pPr lvl="1" eaLnBrk="1" hangingPunct="1">
              <a:buFontTx/>
              <a:buNone/>
            </a:pPr>
            <a:r>
              <a:rPr lang="pl-PL" sz="2000" dirty="0" err="1"/>
              <a:t>Ct</a:t>
            </a:r>
            <a:r>
              <a:rPr lang="pl-PL" sz="2000" dirty="0"/>
              <a:t> – stężenie terapeutyczne</a:t>
            </a:r>
          </a:p>
          <a:p>
            <a:pPr lvl="1" eaLnBrk="1" hangingPunct="1">
              <a:buFontTx/>
              <a:buNone/>
            </a:pPr>
            <a:r>
              <a:rPr lang="pl-PL" sz="2000" dirty="0"/>
              <a:t>BW – masa ciała w kg</a:t>
            </a:r>
          </a:p>
          <a:p>
            <a:pPr lvl="1" eaLnBrk="1" hangingPunct="1">
              <a:buFontTx/>
              <a:buNone/>
            </a:pPr>
            <a:r>
              <a:rPr lang="pl-PL" sz="2000" dirty="0"/>
              <a:t>F – dostępność biologiczna</a:t>
            </a:r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3131840" y="3356992"/>
            <a:ext cx="2305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l-PL"/>
          </a:p>
        </p:txBody>
      </p:sp>
      <p:sp>
        <p:nvSpPr>
          <p:cNvPr id="36869" name="Text Box 7"/>
          <p:cNvSpPr txBox="1">
            <a:spLocks noChangeArrowheads="1"/>
          </p:cNvSpPr>
          <p:nvPr/>
        </p:nvSpPr>
        <p:spPr bwMode="auto">
          <a:xfrm>
            <a:off x="2988965" y="2636912"/>
            <a:ext cx="2447925" cy="11604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800" dirty="0" err="1">
                <a:solidFill>
                  <a:schemeClr val="tx1"/>
                </a:solidFill>
                <a:latin typeface="+mn-lt"/>
              </a:rPr>
              <a:t>Vd</a:t>
            </a:r>
            <a:r>
              <a:rPr lang="pl-PL" sz="2800" dirty="0">
                <a:solidFill>
                  <a:schemeClr val="tx1"/>
                </a:solidFill>
                <a:latin typeface="+mn-lt"/>
              </a:rPr>
              <a:t> x </a:t>
            </a:r>
            <a:r>
              <a:rPr lang="pl-PL" sz="2800" dirty="0" err="1">
                <a:solidFill>
                  <a:schemeClr val="tx1"/>
                </a:solidFill>
                <a:latin typeface="+mn-lt"/>
              </a:rPr>
              <a:t>Ct</a:t>
            </a:r>
            <a:r>
              <a:rPr lang="pl-PL" sz="2800" dirty="0">
                <a:solidFill>
                  <a:schemeClr val="tx1"/>
                </a:solidFill>
                <a:latin typeface="+mn-lt"/>
              </a:rPr>
              <a:t> x BW</a:t>
            </a:r>
          </a:p>
          <a:p>
            <a:pPr>
              <a:spcBef>
                <a:spcPct val="50000"/>
              </a:spcBef>
            </a:pPr>
            <a:r>
              <a:rPr lang="pl-PL" sz="2800" dirty="0">
                <a:solidFill>
                  <a:schemeClr val="tx1"/>
                </a:solidFill>
                <a:latin typeface="+mn-lt"/>
              </a:rPr>
              <a:t>            F</a:t>
            </a:r>
          </a:p>
        </p:txBody>
      </p:sp>
      <p:pic>
        <p:nvPicPr>
          <p:cNvPr id="6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16024"/>
            <a:ext cx="8229600" cy="908720"/>
          </a:xfrm>
        </p:spPr>
        <p:txBody>
          <a:bodyPr/>
          <a:lstStyle/>
          <a:p>
            <a:pPr eaLnBrk="1" hangingPunct="1">
              <a:defRPr/>
            </a:pPr>
            <a:r>
              <a:rPr lang="pl-PL" sz="3200" dirty="0"/>
              <a:t>Wiązanie leku z białkami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00808"/>
            <a:ext cx="8229600" cy="413576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ü"/>
            </a:pPr>
            <a:r>
              <a:rPr lang="pl-PL" sz="2400" dirty="0"/>
              <a:t>Odwracalny proces powstawania kompleksu lek-białko</a:t>
            </a:r>
          </a:p>
          <a:p>
            <a:pPr algn="ctr" eaLnBrk="1" hangingPunct="1">
              <a:buFontTx/>
              <a:buNone/>
            </a:pPr>
            <a:endParaRPr lang="pl-PL" sz="2400" dirty="0"/>
          </a:p>
          <a:p>
            <a:pPr eaLnBrk="1" hangingPunct="1">
              <a:buFont typeface="Wingdings" pitchFamily="2" charset="2"/>
              <a:buChar char="ü"/>
            </a:pPr>
            <a:r>
              <a:rPr lang="pl-PL" sz="2400" dirty="0"/>
              <a:t>Znaczenie kliniczne ma wówczas, gdy stopień wiązania leku z białkami jest większy niż 80%</a:t>
            </a: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l-PL" sz="3200" dirty="0"/>
              <a:t>Wiązanie leku z białkami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196752"/>
            <a:ext cx="8507413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sz="2800" b="1" dirty="0">
                <a:solidFill>
                  <a:schemeClr val="hlink"/>
                </a:solidFill>
              </a:rPr>
              <a:t>Lek związany z białkami</a:t>
            </a:r>
            <a:r>
              <a:rPr lang="pl-PL" sz="2800" dirty="0">
                <a:solidFill>
                  <a:schemeClr val="hlink"/>
                </a:solidFill>
              </a:rPr>
              <a:t>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pl-PL" sz="2400" u="sng" dirty="0"/>
              <a:t>jest nieaktywny farmakologicznie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pl-PL" sz="2400" dirty="0"/>
              <a:t>nie może przechodzić przez błony biologiczne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pl-PL" sz="2400" dirty="0"/>
              <a:t>nie ulega metabolizmowi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pl-PL" sz="2400" dirty="0"/>
              <a:t>nie może się wydalać</a:t>
            </a:r>
          </a:p>
          <a:p>
            <a:pPr eaLnBrk="1" hangingPunct="1">
              <a:buFontTx/>
              <a:buNone/>
            </a:pPr>
            <a:endParaRPr lang="pl-PL" sz="2400" b="1" dirty="0"/>
          </a:p>
          <a:p>
            <a:pPr eaLnBrk="1" hangingPunct="1">
              <a:buFontTx/>
              <a:buNone/>
            </a:pPr>
            <a:r>
              <a:rPr lang="pl-PL" sz="2800" b="1" dirty="0">
                <a:solidFill>
                  <a:schemeClr val="hlink"/>
                </a:solidFill>
              </a:rPr>
              <a:t>Zmniejszenie stopnia wiązania leku skutkuje</a:t>
            </a:r>
            <a:r>
              <a:rPr lang="pl-PL" sz="2800" dirty="0">
                <a:solidFill>
                  <a:schemeClr val="hlink"/>
                </a:solidFill>
              </a:rPr>
              <a:t>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pl-PL" sz="2800" dirty="0"/>
              <a:t> </a:t>
            </a:r>
            <a:r>
              <a:rPr lang="pl-PL" sz="2400" dirty="0"/>
              <a:t>wzrostem siły działania leku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pl-PL" sz="2400" dirty="0"/>
              <a:t> skróceniem czasu działania leku</a:t>
            </a: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l-PL" sz="3200" dirty="0"/>
              <a:t>Wiązanie leku z białkami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341438"/>
            <a:ext cx="8893175" cy="496728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b="1" dirty="0">
                <a:solidFill>
                  <a:schemeClr val="hlink"/>
                </a:solidFill>
              </a:rPr>
              <a:t>Czynniki warunkujące stopień wiązania z białkami: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l-PL" sz="28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pl-PL" sz="2400" dirty="0"/>
              <a:t>stężenie leku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l-PL" sz="1600" dirty="0"/>
              <a:t>	</a:t>
            </a:r>
            <a:r>
              <a:rPr lang="pl-PL" sz="1800" dirty="0"/>
              <a:t>(wysycenie miejsc wiążących już w zakresie stężeń terapeutycznych dla   	  salicylanów, </a:t>
            </a:r>
            <a:r>
              <a:rPr lang="pl-PL" sz="1800" dirty="0" err="1"/>
              <a:t>fenylbutazonu</a:t>
            </a:r>
            <a:r>
              <a:rPr lang="pl-PL" sz="1800" dirty="0"/>
              <a:t>, kwasu walproinowego, </a:t>
            </a:r>
            <a:r>
              <a:rPr lang="pl-PL" sz="1800" dirty="0" err="1"/>
              <a:t>prednizolonu</a:t>
            </a:r>
            <a:r>
              <a:rPr lang="pl-PL" sz="1800" dirty="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pl-PL" sz="24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pl-PL" sz="2400" dirty="0"/>
              <a:t>powinowactwo leku do miejsc wiążących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pl-PL" sz="24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pl-PL" sz="2400" dirty="0"/>
              <a:t>stężenie białek </a:t>
            </a:r>
            <a:r>
              <a:rPr lang="pl-PL" sz="1800" dirty="0"/>
              <a:t>(wydolność nerek, wątroby, wiek, stan odżywienia itp...)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pl-PL" sz="24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pl-PL" sz="2400" dirty="0"/>
              <a:t>obecność substancji egzogennych </a:t>
            </a:r>
            <a:r>
              <a:rPr lang="pl-PL" sz="1800" dirty="0"/>
              <a:t>(leki, trucizny środowiskowe)</a:t>
            </a:r>
            <a:r>
              <a:rPr lang="pl-PL" sz="2400" dirty="0"/>
              <a:t> 	i endogennych </a:t>
            </a:r>
            <a:r>
              <a:rPr lang="pl-PL" sz="1800" dirty="0"/>
              <a:t>(kwasy tłuszczowe, bilirubina, mocznik, hormony)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pl-PL" sz="24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pl-PL" sz="2400" dirty="0" err="1"/>
              <a:t>pH</a:t>
            </a:r>
            <a:r>
              <a:rPr lang="pl-PL" sz="2400" dirty="0"/>
              <a:t> osocza </a:t>
            </a:r>
            <a:r>
              <a:rPr lang="pl-PL" sz="1800" dirty="0"/>
              <a:t>(spadek wiązania np. barbituranów z białkami w kwasicy)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l-PL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l-PL" sz="2800" dirty="0"/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l-PL" sz="3200" dirty="0"/>
              <a:t>Wiązanie leku z białkam</a:t>
            </a:r>
            <a:r>
              <a:rPr lang="pl-PL" sz="3200" dirty="0">
                <a:solidFill>
                  <a:schemeClr val="bg1">
                    <a:lumMod val="50000"/>
                  </a:schemeClr>
                </a:solidFill>
              </a:rPr>
              <a:t>i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8497192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sz="2800" dirty="0">
                <a:solidFill>
                  <a:schemeClr val="hlink"/>
                </a:solidFill>
              </a:rPr>
              <a:t>Przykłady leków o dużym stopniu wiązania z białkami: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pl-PL" sz="28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pl-PL" sz="2400" dirty="0"/>
              <a:t>Pochodne kumaryny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pl-PL" sz="2400" dirty="0" err="1"/>
              <a:t>Fenylobutazon</a:t>
            </a:r>
            <a:endParaRPr lang="pl-PL" sz="24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pl-PL" sz="2400" dirty="0"/>
              <a:t>Salicylany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pl-PL" sz="2400" dirty="0"/>
              <a:t>Sulfonamidy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pl-PL" sz="2400" dirty="0"/>
              <a:t>Penicyliny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l-PL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l-PL" dirty="0"/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E9FD1DB-532D-4C2C-BE4F-13CBC473A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Interakcje leków na etapie wiązania </a:t>
            </a:r>
            <a:br>
              <a:rPr lang="pl-PL" dirty="0"/>
            </a:br>
            <a:r>
              <a:rPr lang="pl-PL" dirty="0"/>
              <a:t>z białkami krwi</a:t>
            </a:r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C329775-92B6-4E5B-903D-1FF05011A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Współzawodnictwo leków o to samo miejsce wiązania w cząsteczce białka. Jeżeli dwie substancje  lecznicze współzawodniczą o to samo miejsce wiązania, wówczas substancja o mniejszym  powinowactwie do białka zostaje wyparta przez lek o większym powinowactwie, przechodzi do frakcji wolnej, farmakologicznie czynnej i może spowodować nasilenie jej działania leczniczego , ale również zwiększenie toksyczności. 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000" dirty="0"/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000" dirty="0"/>
              <a:t>np. NLPZ wypierają: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000" dirty="0"/>
              <a:t>		- sulfonamidy (wzrost aktywności, skrócenie czasu działania)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000" dirty="0"/>
              <a:t>		- penicyliny (wzrost aktywności, skrócenie czasu działania)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000" dirty="0"/>
              <a:t>		- bilirubinę (żółtaczka)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000" dirty="0"/>
              <a:t>	   - doustne leki przeciwkrzepliwe (krwawienia)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000" dirty="0"/>
              <a:t>		- pochodne </a:t>
            </a:r>
            <a:r>
              <a:rPr lang="pl-PL" altLang="pl-PL" sz="2000" dirty="0" err="1"/>
              <a:t>sulfonylomocznika</a:t>
            </a:r>
            <a:r>
              <a:rPr lang="pl-PL" altLang="pl-PL" sz="2000" dirty="0"/>
              <a:t> (hipoglikemia)</a:t>
            </a:r>
          </a:p>
          <a:p>
            <a:endParaRPr lang="en-US" dirty="0"/>
          </a:p>
        </p:txBody>
      </p:sp>
      <p:pic>
        <p:nvPicPr>
          <p:cNvPr id="4" name="Picture 4" descr="ANd9GcTu5fTik6n2DveXafzcwtYPc4j3530wlS2HWDqtEBrs4SufMKKn">
            <a:extLst>
              <a:ext uri="{FF2B5EF4-FFF2-40B4-BE49-F238E27FC236}">
                <a16:creationId xmlns:a16="http://schemas.microsoft.com/office/drawing/2014/main" xmlns="" id="{DDFB8904-E29F-42B6-9C7A-325F680EAC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694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e tekstowe 10"/>
          <p:cNvSpPr txBox="1"/>
          <p:nvPr/>
        </p:nvSpPr>
        <p:spPr>
          <a:xfrm rot="2580000">
            <a:off x="1933827" y="2538781"/>
            <a:ext cx="5266185" cy="186204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l-PL" sz="11500" dirty="0">
                <a:solidFill>
                  <a:srgbClr val="FF7C80"/>
                </a:solidFill>
              </a:rPr>
              <a:t>LADME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40374"/>
            <a:ext cx="9144000" cy="868346"/>
          </a:xfrm>
        </p:spPr>
        <p:txBody>
          <a:bodyPr>
            <a:noAutofit/>
          </a:bodyPr>
          <a:lstStyle/>
          <a:p>
            <a:pPr algn="ctr"/>
            <a:r>
              <a:rPr lang="pl-PL" sz="3200" dirty="0">
                <a:solidFill>
                  <a:schemeClr val="tx1"/>
                </a:solidFill>
                <a:latin typeface="+mn-lt"/>
              </a:rPr>
              <a:t>Farmakokinetyka – losy leku w organizmie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22890"/>
          </a:xfrm>
        </p:spPr>
        <p:txBody>
          <a:bodyPr>
            <a:normAutofit/>
          </a:bodyPr>
          <a:lstStyle/>
          <a:p>
            <a:pPr marL="457200" indent="-457200" algn="ctr"/>
            <a:r>
              <a:rPr lang="pl-PL" dirty="0">
                <a:solidFill>
                  <a:schemeClr val="tx1"/>
                </a:solidFill>
                <a:latin typeface="+mn-lt"/>
              </a:rPr>
              <a:t>Uwalnianie z postaci leku (</a:t>
            </a:r>
            <a:r>
              <a:rPr lang="pl-PL" i="1" dirty="0" err="1">
                <a:solidFill>
                  <a:schemeClr val="tx1"/>
                </a:solidFill>
                <a:latin typeface="+mn-lt"/>
              </a:rPr>
              <a:t>liberation</a:t>
            </a:r>
            <a:r>
              <a:rPr lang="pl-PL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457200" indent="-457200" algn="ctr">
              <a:buFont typeface="+mj-lt"/>
              <a:buAutoNum type="arabicPeriod"/>
            </a:pPr>
            <a:endParaRPr lang="pl-PL" dirty="0">
              <a:solidFill>
                <a:schemeClr val="tx1"/>
              </a:solidFill>
              <a:latin typeface="+mn-lt"/>
            </a:endParaRPr>
          </a:p>
          <a:p>
            <a:pPr marL="857250" lvl="1" indent="-457200" algn="ctr">
              <a:buNone/>
            </a:pPr>
            <a:endParaRPr lang="pl-PL" dirty="0">
              <a:solidFill>
                <a:schemeClr val="tx1"/>
              </a:solidFill>
              <a:latin typeface="+mn-lt"/>
            </a:endParaRPr>
          </a:p>
          <a:p>
            <a:pPr marL="857250" lvl="1" indent="-457200" algn="ctr">
              <a:buNone/>
            </a:pPr>
            <a:r>
              <a:rPr lang="pl-PL" dirty="0">
                <a:solidFill>
                  <a:schemeClr val="tx1"/>
                </a:solidFill>
                <a:latin typeface="+mn-lt"/>
              </a:rPr>
              <a:t>Wchłanianie (</a:t>
            </a:r>
            <a:r>
              <a:rPr lang="pl-PL" i="1" dirty="0" err="1">
                <a:solidFill>
                  <a:schemeClr val="tx1"/>
                </a:solidFill>
                <a:latin typeface="+mn-lt"/>
              </a:rPr>
              <a:t>absorption</a:t>
            </a:r>
            <a:r>
              <a:rPr lang="pl-PL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457200" indent="-457200" algn="ctr">
              <a:buFont typeface="+mj-lt"/>
              <a:buAutoNum type="arabicPeriod"/>
            </a:pPr>
            <a:endParaRPr lang="pl-PL" dirty="0">
              <a:solidFill>
                <a:schemeClr val="tx1"/>
              </a:solidFill>
              <a:latin typeface="+mn-lt"/>
            </a:endParaRPr>
          </a:p>
          <a:p>
            <a:pPr marL="857250" lvl="1" indent="-457200" algn="ctr">
              <a:buNone/>
            </a:pPr>
            <a:endParaRPr lang="pl-PL" dirty="0">
              <a:solidFill>
                <a:schemeClr val="tx1"/>
              </a:solidFill>
              <a:latin typeface="+mn-lt"/>
            </a:endParaRPr>
          </a:p>
          <a:p>
            <a:pPr marL="857250" lvl="1" indent="-457200" algn="ctr">
              <a:buNone/>
            </a:pPr>
            <a:r>
              <a:rPr lang="pl-PL" dirty="0">
                <a:solidFill>
                  <a:schemeClr val="tx1"/>
                </a:solidFill>
                <a:latin typeface="+mn-lt"/>
              </a:rPr>
              <a:t>Dystrybucja (</a:t>
            </a:r>
            <a:r>
              <a:rPr lang="pl-PL" i="1" dirty="0" err="1">
                <a:solidFill>
                  <a:schemeClr val="tx1"/>
                </a:solidFill>
                <a:latin typeface="+mn-lt"/>
              </a:rPr>
              <a:t>dystribution</a:t>
            </a:r>
            <a:r>
              <a:rPr lang="pl-PL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857250" lvl="1" indent="-457200" algn="ctr">
              <a:buNone/>
            </a:pPr>
            <a:endParaRPr lang="pl-PL" dirty="0">
              <a:solidFill>
                <a:schemeClr val="tx1"/>
              </a:solidFill>
              <a:latin typeface="+mn-lt"/>
            </a:endParaRPr>
          </a:p>
          <a:p>
            <a:pPr marL="457200" indent="-457200" algn="ctr">
              <a:buFont typeface="+mj-lt"/>
              <a:buAutoNum type="arabicPeriod"/>
            </a:pPr>
            <a:endParaRPr lang="pl-PL" dirty="0">
              <a:solidFill>
                <a:schemeClr val="tx1"/>
              </a:solidFill>
              <a:latin typeface="+mn-lt"/>
            </a:endParaRPr>
          </a:p>
          <a:p>
            <a:pPr marL="457200" indent="-457200" algn="ctr"/>
            <a:r>
              <a:rPr lang="pl-PL" dirty="0">
                <a:solidFill>
                  <a:schemeClr val="tx1"/>
                </a:solidFill>
                <a:latin typeface="+mn-lt"/>
              </a:rPr>
              <a:t>Metabolizm, biotransformacja (</a:t>
            </a:r>
            <a:r>
              <a:rPr lang="pl-PL" i="1" dirty="0" err="1">
                <a:solidFill>
                  <a:schemeClr val="tx1"/>
                </a:solidFill>
                <a:latin typeface="+mn-lt"/>
              </a:rPr>
              <a:t>metabolism</a:t>
            </a:r>
            <a:r>
              <a:rPr lang="pl-PL" i="1" dirty="0">
                <a:solidFill>
                  <a:schemeClr val="tx1"/>
                </a:solidFill>
                <a:latin typeface="+mn-lt"/>
              </a:rPr>
              <a:t>, </a:t>
            </a:r>
            <a:r>
              <a:rPr lang="pl-PL" i="1" dirty="0" err="1">
                <a:solidFill>
                  <a:schemeClr val="tx1"/>
                </a:solidFill>
                <a:latin typeface="+mn-lt"/>
              </a:rPr>
              <a:t>biotransformation</a:t>
            </a:r>
            <a:r>
              <a:rPr lang="pl-PL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457200" indent="-457200" algn="ctr">
              <a:buFont typeface="+mj-lt"/>
              <a:buAutoNum type="arabicPeriod"/>
            </a:pPr>
            <a:endParaRPr lang="pl-PL" dirty="0">
              <a:solidFill>
                <a:schemeClr val="tx1"/>
              </a:solidFill>
              <a:latin typeface="+mn-lt"/>
            </a:endParaRPr>
          </a:p>
          <a:p>
            <a:pPr marL="457200" indent="-457200" algn="ctr"/>
            <a:endParaRPr lang="pl-PL" dirty="0">
              <a:solidFill>
                <a:schemeClr val="tx1"/>
              </a:solidFill>
              <a:latin typeface="+mn-lt"/>
            </a:endParaRPr>
          </a:p>
          <a:p>
            <a:pPr marL="457200" indent="-457200" algn="ctr"/>
            <a:endParaRPr lang="pl-PL" dirty="0">
              <a:solidFill>
                <a:schemeClr val="tx1"/>
              </a:solidFill>
              <a:latin typeface="+mn-lt"/>
            </a:endParaRPr>
          </a:p>
          <a:p>
            <a:pPr marL="457200" indent="-457200" algn="ctr"/>
            <a:r>
              <a:rPr lang="pl-PL" dirty="0">
                <a:solidFill>
                  <a:schemeClr val="tx1"/>
                </a:solidFill>
                <a:latin typeface="+mn-lt"/>
              </a:rPr>
              <a:t>Wydalanie (</a:t>
            </a:r>
            <a:r>
              <a:rPr lang="pl-PL" i="1" dirty="0" err="1">
                <a:solidFill>
                  <a:schemeClr val="tx1"/>
                </a:solidFill>
                <a:latin typeface="+mn-lt"/>
              </a:rPr>
              <a:t>excretion</a:t>
            </a:r>
            <a:r>
              <a:rPr lang="pl-PL" dirty="0">
                <a:solidFill>
                  <a:schemeClr val="tx1"/>
                </a:solidFill>
                <a:latin typeface="+mn-lt"/>
              </a:rPr>
              <a:t>)</a:t>
            </a:r>
            <a:endParaRPr lang="pl-PL" dirty="0">
              <a:latin typeface="+mn-lt"/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5" name="Strzałka w dół 4"/>
          <p:cNvSpPr/>
          <p:nvPr/>
        </p:nvSpPr>
        <p:spPr>
          <a:xfrm>
            <a:off x="4211960" y="1628800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dół 5"/>
          <p:cNvSpPr/>
          <p:nvPr/>
        </p:nvSpPr>
        <p:spPr>
          <a:xfrm>
            <a:off x="4211960" y="2636912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trzałka w dół 6"/>
          <p:cNvSpPr/>
          <p:nvPr/>
        </p:nvSpPr>
        <p:spPr>
          <a:xfrm>
            <a:off x="4211960" y="3645024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dół 7"/>
          <p:cNvSpPr/>
          <p:nvPr/>
        </p:nvSpPr>
        <p:spPr>
          <a:xfrm>
            <a:off x="4211960" y="4869160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5538" name="AutoShape 2" descr="data:image/jpeg;base64,/9j/4AAQSkZJRgABAQAAAQABAAD/2wCEAAkGBhMSEBQUExQVFBUVGB4XGRUYFyMdHhocIB4eHR4bIyMYJCYfGR4nHhgXHy8lJCopODAxGiEyNjAtQSY3LC0BCQoKDgwOGg8PGjAkHyIpLSwwLSk1LSkqKSkpKik0KS8sLCwsLzIvKTUsKSosKSksMCwsLCwpLCksLCksKSwsM//AABEIAFoAWAMBIgACEQEDEQH/xAAbAAACAwEBAQAAAAAAAAAAAAAABQMEBgECB//EADkQAAIBAgQDBgQDBwUBAAAAAAECEQADBBIhMQVBUQYTImFxgTJCkaFisdEjUlNyweHwFDOCkqIW/8QAGQEAAgMBAAAAAAAAAAAAAAAAAAMBBAUC/8QAIREAAgMAAwACAwEAAAAAAAAAAAECAxESITEiQRMyUQT/2gAMAwEAAhEDEQA/APst7i9lCwa7bUrowLARsdZ8mU+4rp4rZmO8tz/OPxef4H/6npUOI4HYdi721ZjrJ6+HXy+BNv3RVf8A+Wwn8C2NZGms9eo3P+CgCtaxAbFkqcyuEZCNQVIGo8q0NL34aBl7uFyqFEclGw56VYwlw5crGWG/6+nL2qFoEeMxRByr8R1noP1MGqni3zt9aocY4uq3nWG0UDMNSGgnb3GtXMHihctqy6hvz5j6yPYVVnN7iLaqaipNelnB405sj7nY9fI+fnTGkGCYsVJ1l5X+UHf6Cfenwp8HqETWPo7RRRTBYUUUUAcNI73B8SXusmLK5tVU2wwTXTc/YRMCZ1l7RQBQt4S4qIO8zMu5IjP675enP3rj3SYzWnDDmpB+87eo9qvxUGIxSroTr0Gpo3AzejK8Ywl9oc2oJLg5ApbKD4SY5kdNdAPWLskxzXZOkqYmebgn7ETptTPF9qfEUtpcZhoQqFiOXTKNup9KznDOLLbxNwnwKyk5Sdj01A1JG3WepqtOCctXpoVzn+JwfiNf2dANtSd8iD2ygn7k/Sm4rB8M420i3bTVRGtzIx5wARlO+xIp/hePnNlaVb9y4MrH0IlW9qbFrCrZW09H1FQYbGB9BoRuDv8A39qnrtPRPgUUUVIHJryb6gwWEgAxOsGYP2P0NZPGYrF4jDsCtlUvWyuVXYMouLAfvDAzLIJUL6HQS3vYTDXiGuhSwyiWMTlYFeYBhn0/m86AGNzFqFJkGBOhnT/BFZji1y5ARTFy6SCw3/ERAkASBMiBV5uz2GtBzbtqpcKhAOkAjlOmw18qocNw1u5euvlELlRVjYaydeZMj2pNhYp67LF7DpYtZLYIB6bmAAT6nTXzPSsjexAt4hXy+EZuUR4YHLkST7Vp8dh0DkhB4VgQOZk/1+1Y7G4tQyO5OUMNzp1AnbXTyEiYqtY9RpUQSXZf4NiFa56gLtGsE/bafKa1eJsm7aBUxcQyp/EOXodARWOwvESbGYKFOfQRIMFQJiPi1GvWtRh7l1SwzJ8Sn4W6gH5vSiBz/o19/wAGmCvhu6uD5oPsw2/zoKczWU4Hbu92i5k0cgeEnYx+91FMcXaxveE2msFNsrqQdl5g9c3WARoatVeGZb+w7milfDExWab7WSMsRbUjxSNZYkxHL896KaKF3Ar2ZEt8xbRpIJEFV6Rr+lWl4Vbu3XFxZyAKNSAQ0MQQDqPBb0M7VT4IyoLbN/BtiI12iRrOhB5U5wdwF7x5Zhr/AMRQQJsbwPDYeGRe7JBlgSWAAVdNfiJCa8yPOqmAwVxEBVtWUOVcTAktGZYaBnCa5udXeMXWdTlEszKirMaTrqQYjUz5elX7dv8AZ3W8iB6KJ9tT+VIfyZYXxiZXi6X3xASciMmZiq95oPCZkag66BeRms7xbhiMizeLePKTsAQxD7jbMG5a+9ajtg7KLRUkEnIY6SuvnBiOuasoFxCYjvEC37cmB4VaNgSrzlOnPpyqo39GrVvDS5/oURWW1cuXBbGYxGUKol5Oo2X8qv8AZbHu3eqwe4LZQAmAYl+Z1OqGoLvFHKlLdkWBdhXLgEsQABAtsNcuwUcqZ9nsMwtP4lDlz3jFCSxKx8z6QSRA05jQ11BpvDi3kq3ox4TiHW2VNszbuSfEumZs0b/iI9qv4njl9HcLhLjhTCsD8W3i221I6+A8iDStMNee3iFS4qux0bu43VddWMiARoPemGHw2OZQf9RZ162tZ8UjSOZA2+X1m1VnhmXLvSfD8fuM6q2EvJmIGYkECQTJg7DLB8yPWuUYfB43Ohe9ayhvEotkZl10156rrpttzJThJ4wSKcFZOYq1u0D4T4h4dtiYI8quvKWR3cQF+eZk+Whk85I3pXguzNi5h7b3EJc2lB8TDZYGgI5CK9L2PwtxPhYzAP7R9QuYD5vOT1ME7CgETWLIVcxMmPiPIc4A2HWN9NTV9Vy2GnfKxI8zOn5ClSdh8Kflbcj/AHH6+R+/9oaDhy27JtpIWZgkndsx313JpUY5rYxy3oxvbCCbasQIAjQyTnGYyNgAqz1DedLu7VoEKXA0DjSV8GRp5MqqR0I03rX8c4Ur2WLMVyo0kAHwmCVg9coiIIO1Z9uD3kWSGXMoLNOcEnUqwIhTJmTz2PKqnB8jUqtjwS+yvkCFjaE7SEOp0JcZ+YXwjMB80TTrgVubTkDeNhAOhaf/AFGsmFFKsNwDv2EnwuGY6QrAZfCI5E5ycu451psN2dtW7YUIpjcxueZ8ukdIruMTi+xZx094SBvoSI155Z+u5PvTLh9wBDJGjET7/rSu72Vs3AoZdI2DEalQG2I5KP7Vyz2IwwJOQ6sG+NtxJ5HqSafCOMoTlqH4uAiQQRRSQ9isLHwON9rr88s/Nv4F13+tdpwkdkVBbBUQF9NgP1qxQaAPNtYEV1loFdoAgv4cMsHUSNPQz/Spe7r1RUYg0hbDDTy2/KvZSvdFGInWcArtFFSQFFFFA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5540" name="AutoShape 4" descr="data:image/jpeg;base64,/9j/4AAQSkZJRgABAQAAAQABAAD/2wCEAAkGBhMSEBQUExQVFBUVGB4XGRUYFyMdHhocIB4eHR4bIyMYJCYfGR4nHhgXHy8lJCopODAxGiEyNjAtQSY3LC0BCQoKDgwOGg8PGjAkHyIpLSwwLSk1LSkqKSkpKik0KS8sLCwsLzIvKTUsKSosKSksMCwsLCwpLCksLCksKSwsM//AABEIAFoAWAMBIgACEQEDEQH/xAAbAAACAwEBAQAAAAAAAAAAAAAABQMEBgECB//EADkQAAIBAgQDBgQDBwUBAAAAAAECEQADBBIhMQVBUQYTImFxgTJCkaFisdEjUlNyweHwFDOCkqIW/8QAGQEAAgMBAAAAAAAAAAAAAAAAAAMBBAUC/8QAIREAAgMAAwACAwEAAAAAAAAAAAECAxESITEiQRMyUQT/2gAMAwEAAhEDEQA/APst7i9lCwa7bUrowLARsdZ8mU+4rp4rZmO8tz/OPxef4H/6npUOI4HYdi721ZjrJ6+HXy+BNv3RVf8A+Wwn8C2NZGms9eo3P+CgCtaxAbFkqcyuEZCNQVIGo8q0NL34aBl7uFyqFEclGw56VYwlw5crGWG/6+nL2qFoEeMxRByr8R1noP1MGqni3zt9aocY4uq3nWG0UDMNSGgnb3GtXMHihctqy6hvz5j6yPYVVnN7iLaqaipNelnB405sj7nY9fI+fnTGkGCYsVJ1l5X+UHf6Cfenwp8HqETWPo7RRRTBYUUUUAcNI73B8SXusmLK5tVU2wwTXTc/YRMCZ1l7RQBQt4S4qIO8zMu5IjP675enP3rj3SYzWnDDmpB+87eo9qvxUGIxSroTr0Gpo3AzejK8Ywl9oc2oJLg5ApbKD4SY5kdNdAPWLskxzXZOkqYmebgn7ETptTPF9qfEUtpcZhoQqFiOXTKNup9KznDOLLbxNwnwKyk5Sdj01A1JG3WepqtOCctXpoVzn+JwfiNf2dANtSd8iD2ygn7k/Sm4rB8M420i3bTVRGtzIx5wARlO+xIp/hePnNlaVb9y4MrH0IlW9qbFrCrZW09H1FQYbGB9BoRuDv8A39qnrtPRPgUUUVIHJryb6gwWEgAxOsGYP2P0NZPGYrF4jDsCtlUvWyuVXYMouLAfvDAzLIJUL6HQS3vYTDXiGuhSwyiWMTlYFeYBhn0/m86AGNzFqFJkGBOhnT/BFZji1y5ARTFy6SCw3/ERAkASBMiBV5uz2GtBzbtqpcKhAOkAjlOmw18qocNw1u5euvlELlRVjYaydeZMj2pNhYp67LF7DpYtZLYIB6bmAAT6nTXzPSsjexAt4hXy+EZuUR4YHLkST7Vp8dh0DkhB4VgQOZk/1+1Y7G4tQyO5OUMNzp1AnbXTyEiYqtY9RpUQSXZf4NiFa56gLtGsE/bafKa1eJsm7aBUxcQyp/EOXodARWOwvESbGYKFOfQRIMFQJiPi1GvWtRh7l1SwzJ8Sn4W6gH5vSiBz/o19/wAGmCvhu6uD5oPsw2/zoKczWU4Hbu92i5k0cgeEnYx+91FMcXaxveE2msFNsrqQdl5g9c3WARoatVeGZb+w7milfDExWab7WSMsRbUjxSNZYkxHL896KaKF3Ar2ZEt8xbRpIJEFV6Rr+lWl4Vbu3XFxZyAKNSAQ0MQQDqPBb0M7VT4IyoLbN/BtiI12iRrOhB5U5wdwF7x5Zhr/AMRQQJsbwPDYeGRe7JBlgSWAAVdNfiJCa8yPOqmAwVxEBVtWUOVcTAktGZYaBnCa5udXeMXWdTlEszKirMaTrqQYjUz5elX7dv8AZ3W8iB6KJ9tT+VIfyZYXxiZXi6X3xASciMmZiq95oPCZkag66BeRms7xbhiMizeLePKTsAQxD7jbMG5a+9ajtg7KLRUkEnIY6SuvnBiOuasoFxCYjvEC37cmB4VaNgSrzlOnPpyqo39GrVvDS5/oURWW1cuXBbGYxGUKol5Oo2X8qv8AZbHu3eqwe4LZQAmAYl+Z1OqGoLvFHKlLdkWBdhXLgEsQABAtsNcuwUcqZ9nsMwtP4lDlz3jFCSxKx8z6QSRA05jQ11BpvDi3kq3ox4TiHW2VNszbuSfEumZs0b/iI9qv4njl9HcLhLjhTCsD8W3i221I6+A8iDStMNee3iFS4qux0bu43VddWMiARoPemGHw2OZQf9RZ162tZ8UjSOZA2+X1m1VnhmXLvSfD8fuM6q2EvJmIGYkECQTJg7DLB8yPWuUYfB43Ohe9ayhvEotkZl10156rrpttzJThJ4wSKcFZOYq1u0D4T4h4dtiYI8quvKWR3cQF+eZk+Whk85I3pXguzNi5h7b3EJc2lB8TDZYGgI5CK9L2PwtxPhYzAP7R9QuYD5vOT1ME7CgETWLIVcxMmPiPIc4A2HWN9NTV9Vy2GnfKxI8zOn5ClSdh8Kflbcj/AHH6+R+/9oaDhy27JtpIWZgkndsx313JpUY5rYxy3oxvbCCbasQIAjQyTnGYyNgAqz1DedLu7VoEKXA0DjSV8GRp5MqqR0I03rX8c4Ur2WLMVyo0kAHwmCVg9coiIIO1Z9uD3kWSGXMoLNOcEnUqwIhTJmTz2PKqnB8jUqtjwS+yvkCFjaE7SEOp0JcZ+YXwjMB80TTrgVubTkDeNhAOhaf/AFGsmFFKsNwDv2EnwuGY6QrAZfCI5E5ycu451psN2dtW7YUIpjcxueZ8ukdIruMTi+xZx094SBvoSI155Z+u5PvTLh9wBDJGjET7/rSu72Vs3AoZdI2DEalQG2I5KP7Vyz2IwwJOQ6sG+NtxJ5HqSafCOMoTlqH4uAiQQRRSQ9isLHwON9rr88s/Nv4F13+tdpwkdkVBbBUQF9NgP1qxQaAPNtYEV1loFdoAgv4cMsHUSNPQz/Spe7r1RUYg0hbDDTy2/KvZSvdFGInWcArtFFSQFFFFA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2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Nawias klamrowy zamykający 3">
            <a:extLst>
              <a:ext uri="{FF2B5EF4-FFF2-40B4-BE49-F238E27FC236}">
                <a16:creationId xmlns:a16="http://schemas.microsoft.com/office/drawing/2014/main" xmlns="" id="{D8DF9C9F-BFA2-43FE-A635-4E1773EA7597}"/>
              </a:ext>
            </a:extLst>
          </p:cNvPr>
          <p:cNvSpPr/>
          <p:nvPr/>
        </p:nvSpPr>
        <p:spPr>
          <a:xfrm>
            <a:off x="7812361" y="4429429"/>
            <a:ext cx="180882" cy="180788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xmlns="" id="{B7A4A874-EE52-4991-ACBA-B5031EFFA0A8}"/>
              </a:ext>
            </a:extLst>
          </p:cNvPr>
          <p:cNvSpPr txBox="1"/>
          <p:nvPr/>
        </p:nvSpPr>
        <p:spPr>
          <a:xfrm>
            <a:off x="7932417" y="5027577"/>
            <a:ext cx="130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chemeClr val="tx1"/>
                </a:solidFill>
                <a:latin typeface="+mn-lt"/>
              </a:rPr>
              <a:t>Eliminacja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3703" y="179397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pl-PL" sz="3200" u="sng" dirty="0">
                <a:solidFill>
                  <a:schemeClr val="tx1"/>
                </a:solidFill>
                <a:latin typeface="+mj-lt"/>
              </a:rPr>
              <a:t>Metabolizm (M)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pl-PL" sz="2400" dirty="0">
                <a:solidFill>
                  <a:schemeClr val="tx1"/>
                </a:solidFill>
                <a:latin typeface="+mn-lt"/>
              </a:rPr>
              <a:t>Szereg procesów biochemicznych, których głównym celem jest unieczynnienie leku oraz ułatwienie jego eliminacji z organizmu</a:t>
            </a:r>
          </a:p>
          <a:p>
            <a:pPr marL="0" indent="0"/>
            <a:endParaRPr lang="pl-PL" sz="2400" dirty="0">
              <a:solidFill>
                <a:schemeClr val="tx1"/>
              </a:solidFill>
              <a:latin typeface="+mn-lt"/>
            </a:endParaRPr>
          </a:p>
          <a:p>
            <a:pPr marL="0" indent="0"/>
            <a:r>
              <a:rPr lang="pl-PL" sz="2400" dirty="0">
                <a:solidFill>
                  <a:schemeClr val="tx1"/>
                </a:solidFill>
                <a:latin typeface="+mn-lt"/>
              </a:rPr>
              <a:t>Procesy te zachodzą głównie z udziałem różnych układów enzymatycznych zawartych w wątrobie, przewodzie pokarmowym, płucach, nerkach, w obrębie skóry i innych tkankach </a:t>
            </a: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640"/>
            <a:ext cx="8229600" cy="836712"/>
          </a:xfrm>
        </p:spPr>
        <p:txBody>
          <a:bodyPr/>
          <a:lstStyle/>
          <a:p>
            <a:pPr eaLnBrk="1" hangingPunct="1">
              <a:defRPr/>
            </a:pPr>
            <a:r>
              <a:rPr lang="pl-PL" sz="3200" dirty="0"/>
              <a:t>Metabolizm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2296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sz="2400" dirty="0">
                <a:solidFill>
                  <a:schemeClr val="hlink"/>
                </a:solidFill>
              </a:rPr>
              <a:t>Procesy I fazy:</a:t>
            </a:r>
          </a:p>
          <a:p>
            <a:pPr eaLnBrk="1" hangingPunct="1">
              <a:buFontTx/>
              <a:buNone/>
            </a:pPr>
            <a:r>
              <a:rPr lang="pl-PL" sz="2400" dirty="0"/>
              <a:t>	- Utlenianie (przy udziale cytochromu P-450)</a:t>
            </a:r>
          </a:p>
          <a:p>
            <a:pPr eaLnBrk="1" hangingPunct="1">
              <a:buFontTx/>
              <a:buNone/>
            </a:pPr>
            <a:r>
              <a:rPr lang="pl-PL" sz="2400" dirty="0"/>
              <a:t>	- Redukcja</a:t>
            </a:r>
          </a:p>
          <a:p>
            <a:pPr eaLnBrk="1" hangingPunct="1">
              <a:buFontTx/>
              <a:buNone/>
            </a:pPr>
            <a:r>
              <a:rPr lang="pl-PL" sz="2400" dirty="0"/>
              <a:t>	- Hydroliza</a:t>
            </a:r>
          </a:p>
          <a:p>
            <a:pPr eaLnBrk="1" hangingPunct="1">
              <a:buFontTx/>
              <a:buNone/>
            </a:pPr>
            <a:endParaRPr lang="pl-PL" sz="2400" dirty="0"/>
          </a:p>
          <a:p>
            <a:pPr eaLnBrk="1" hangingPunct="1">
              <a:buFontTx/>
              <a:buNone/>
            </a:pPr>
            <a:r>
              <a:rPr lang="pl-PL" sz="2400" dirty="0">
                <a:solidFill>
                  <a:schemeClr val="hlink"/>
                </a:solidFill>
              </a:rPr>
              <a:t>Procesy II fazy:</a:t>
            </a:r>
          </a:p>
          <a:p>
            <a:pPr eaLnBrk="1" hangingPunct="1">
              <a:buFontTx/>
              <a:buNone/>
            </a:pPr>
            <a:r>
              <a:rPr lang="pl-PL" sz="2400" dirty="0"/>
              <a:t>	- Sprzęganie z kwasem glukuronowym, siarkowym i glicyną</a:t>
            </a:r>
          </a:p>
          <a:p>
            <a:pPr eaLnBrk="1" hangingPunct="1">
              <a:buFontTx/>
              <a:buNone/>
            </a:pPr>
            <a:r>
              <a:rPr lang="pl-PL" sz="2400" dirty="0"/>
              <a:t>	- </a:t>
            </a:r>
            <a:r>
              <a:rPr lang="pl-PL" sz="2400" dirty="0" err="1"/>
              <a:t>Acetylacja</a:t>
            </a:r>
            <a:endParaRPr lang="pl-PL" sz="2400" dirty="0"/>
          </a:p>
          <a:p>
            <a:pPr eaLnBrk="1" hangingPunct="1">
              <a:buFontTx/>
              <a:buNone/>
            </a:pPr>
            <a:r>
              <a:rPr lang="pl-PL" sz="2400" dirty="0"/>
              <a:t>	- Alkilacja</a:t>
            </a:r>
          </a:p>
          <a:p>
            <a:pPr eaLnBrk="1" hangingPunct="1">
              <a:buFontTx/>
              <a:buNone/>
            </a:pPr>
            <a:endParaRPr lang="pl-PL" sz="2400" dirty="0"/>
          </a:p>
          <a:p>
            <a:pPr eaLnBrk="1" hangingPunct="1">
              <a:buFontTx/>
              <a:buNone/>
            </a:pPr>
            <a:endParaRPr lang="pl-PL" sz="2800" dirty="0"/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70922" y="11663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l-PL" sz="3200" dirty="0"/>
              <a:t>Metabolizm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57338"/>
            <a:ext cx="8675687" cy="482441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400" dirty="0">
                <a:solidFill>
                  <a:schemeClr val="hlink"/>
                </a:solidFill>
              </a:rPr>
              <a:t>Procesy I fazy prowadzą do: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400" dirty="0"/>
              <a:t>	- inaktywacji leku macierzystego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400" dirty="0"/>
              <a:t>	- aktywacji </a:t>
            </a:r>
            <a:r>
              <a:rPr lang="pl-PL" sz="2400" dirty="0" err="1"/>
              <a:t>proleku</a:t>
            </a:r>
            <a:r>
              <a:rPr lang="pl-PL" sz="2400" dirty="0"/>
              <a:t> do czynnej farmakologicznie postaci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400" dirty="0"/>
              <a:t>		(</a:t>
            </a:r>
            <a:r>
              <a:rPr lang="pl-PL" sz="2400" dirty="0" err="1"/>
              <a:t>enalapril</a:t>
            </a:r>
            <a:r>
              <a:rPr lang="pl-PL" sz="2400" dirty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400" dirty="0"/>
              <a:t>	- powstania metabolitu aktywnego farmakologicznie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400" dirty="0"/>
              <a:t>		(imipramina)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400" dirty="0"/>
              <a:t>	- powstania metabolitu toksycznego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400" dirty="0"/>
              <a:t>		(paracetamol -- &gt;metabolit działa silnie </a:t>
            </a:r>
            <a:r>
              <a:rPr lang="pl-PL" sz="2400" dirty="0" err="1"/>
              <a:t>hepatotoksycznie</a:t>
            </a:r>
            <a:r>
              <a:rPr lang="pl-PL" sz="2400" dirty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400" dirty="0">
                <a:solidFill>
                  <a:schemeClr val="hlink"/>
                </a:solidFill>
              </a:rPr>
              <a:t>Procesy II fazy prowadzą zwykle do powstania związków nieczynnych farmakologicznie</a:t>
            </a:r>
            <a:endParaRPr lang="pl-PL" sz="2400" dirty="0"/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640"/>
            <a:ext cx="7886700" cy="1325563"/>
          </a:xfrm>
        </p:spPr>
        <p:txBody>
          <a:bodyPr/>
          <a:lstStyle/>
          <a:p>
            <a:pPr eaLnBrk="1" hangingPunct="1">
              <a:defRPr/>
            </a:pPr>
            <a:r>
              <a:rPr lang="pl-PL" sz="3200" dirty="0"/>
              <a:t>Czynniki wpływające na metabolizm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48431" y="1514203"/>
            <a:ext cx="8229600" cy="4495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sz="2400" dirty="0">
                <a:solidFill>
                  <a:schemeClr val="hlink"/>
                </a:solidFill>
              </a:rPr>
              <a:t>Wiek pacjenta: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sz="2000" dirty="0"/>
              <a:t>	- Noworodki – niedojrzały układ </a:t>
            </a:r>
            <a:r>
              <a:rPr lang="pl-PL" sz="2000" dirty="0" err="1"/>
              <a:t>mikrosomalny</a:t>
            </a:r>
            <a:endParaRPr lang="pl-PL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sz="2000" dirty="0"/>
              <a:t> 	- Małe dzieci – przyspieszony metabolizm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sz="2000" dirty="0"/>
              <a:t>	- Chorzy w wieku podeszłym – zmniejszenie aktywności enzymów  					</a:t>
            </a:r>
            <a:r>
              <a:rPr lang="pl-PL" sz="2000" dirty="0" err="1"/>
              <a:t>mikrosomalnych</a:t>
            </a:r>
            <a:endParaRPr lang="pl-PL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l-PL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sz="2400" dirty="0">
                <a:solidFill>
                  <a:schemeClr val="hlink"/>
                </a:solidFill>
              </a:rPr>
              <a:t>Płeć</a:t>
            </a:r>
            <a:r>
              <a:rPr lang="pl-PL" sz="2400" dirty="0"/>
              <a:t> </a:t>
            </a:r>
            <a:r>
              <a:rPr lang="pl-PL" sz="2000" dirty="0"/>
              <a:t>(mężczyźni metabolizują szybciej)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l-PL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sz="2400" dirty="0">
                <a:solidFill>
                  <a:schemeClr val="hlink"/>
                </a:solidFill>
              </a:rPr>
              <a:t>Stany chorobowe </a:t>
            </a:r>
            <a:r>
              <a:rPr lang="pl-PL" sz="2000" dirty="0"/>
              <a:t>(niewydolność krążenia, marskość wątroby)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l-PL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sz="2400" dirty="0">
                <a:solidFill>
                  <a:schemeClr val="hlink"/>
                </a:solidFill>
              </a:rPr>
              <a:t>Interakcje lekowe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l-PL" sz="2400" dirty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sz="2400" dirty="0">
                <a:solidFill>
                  <a:schemeClr val="hlink"/>
                </a:solidFill>
              </a:rPr>
              <a:t>Czynniki genetyczne</a:t>
            </a:r>
            <a:r>
              <a:rPr lang="pl-PL" sz="2000" dirty="0">
                <a:solidFill>
                  <a:schemeClr val="hlink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l-PL" sz="2000" dirty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pl-PL" sz="2400" dirty="0"/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sz="3200" dirty="0"/>
              <a:t>Izoenzymy cytochromu P-450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2296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sz="2800" dirty="0"/>
              <a:t>Najważniejsze:</a:t>
            </a:r>
            <a:r>
              <a:rPr lang="pl-PL" dirty="0"/>
              <a:t>	</a:t>
            </a:r>
            <a:r>
              <a:rPr lang="pl-PL" sz="2400" dirty="0"/>
              <a:t>CYP 1A2</a:t>
            </a:r>
          </a:p>
          <a:p>
            <a:pPr eaLnBrk="1" hangingPunct="1">
              <a:buFontTx/>
              <a:buNone/>
            </a:pPr>
            <a:r>
              <a:rPr lang="pl-PL" sz="2400" dirty="0"/>
              <a:t>					CYP 2C9</a:t>
            </a:r>
          </a:p>
          <a:p>
            <a:pPr eaLnBrk="1" hangingPunct="1">
              <a:buFontTx/>
              <a:buNone/>
            </a:pPr>
            <a:r>
              <a:rPr lang="pl-PL" sz="2400" dirty="0"/>
              <a:t>					CYP 2C19</a:t>
            </a:r>
          </a:p>
          <a:p>
            <a:pPr eaLnBrk="1" hangingPunct="1">
              <a:buFontTx/>
              <a:buNone/>
            </a:pPr>
            <a:r>
              <a:rPr lang="pl-PL" sz="2400" dirty="0"/>
              <a:t>					CYP 2D6</a:t>
            </a:r>
          </a:p>
          <a:p>
            <a:pPr eaLnBrk="1" hangingPunct="1">
              <a:buFontTx/>
              <a:buNone/>
            </a:pPr>
            <a:r>
              <a:rPr lang="pl-PL" sz="2400" dirty="0"/>
              <a:t>					CYP 2E1</a:t>
            </a:r>
          </a:p>
          <a:p>
            <a:pPr eaLnBrk="1" hangingPunct="1">
              <a:buFontTx/>
              <a:buNone/>
            </a:pPr>
            <a:r>
              <a:rPr lang="pl-PL" sz="2400" dirty="0"/>
              <a:t>					CYP 3A4</a:t>
            </a:r>
          </a:p>
          <a:p>
            <a:pPr eaLnBrk="1" hangingPunct="1">
              <a:buFontTx/>
              <a:buNone/>
            </a:pPr>
            <a:endParaRPr lang="pl-PL" sz="2400" dirty="0"/>
          </a:p>
          <a:p>
            <a:pPr eaLnBrk="1" hangingPunct="1">
              <a:buFontTx/>
              <a:buNone/>
            </a:pPr>
            <a:r>
              <a:rPr lang="pl-PL" sz="2800" dirty="0"/>
              <a:t>Czynniki warunkujące aktywność izoenzymów:</a:t>
            </a:r>
          </a:p>
          <a:p>
            <a:pPr eaLnBrk="1" hangingPunct="1">
              <a:buFontTx/>
              <a:buNone/>
            </a:pPr>
            <a:r>
              <a:rPr lang="pl-PL" sz="2400" dirty="0"/>
              <a:t>	- polimorfizm genetyczny</a:t>
            </a:r>
          </a:p>
          <a:p>
            <a:pPr eaLnBrk="1" hangingPunct="1">
              <a:buFontTx/>
              <a:buNone/>
            </a:pPr>
            <a:r>
              <a:rPr lang="pl-PL" sz="2400" dirty="0"/>
              <a:t>	- indukcja i inhibicja</a:t>
            </a: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3671" y="116632"/>
            <a:ext cx="8964488" cy="1143000"/>
          </a:xfrm>
        </p:spPr>
        <p:txBody>
          <a:bodyPr/>
          <a:lstStyle/>
          <a:p>
            <a:pPr eaLnBrk="1" hangingPunct="1">
              <a:defRPr/>
            </a:pPr>
            <a:r>
              <a:rPr lang="pl-PL" sz="3200" dirty="0"/>
              <a:t>Wpływ leków na izoenzymy cytochromu P-450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62472" y="1484784"/>
            <a:ext cx="8675687" cy="4824412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l-PL" sz="2800" dirty="0">
                <a:solidFill>
                  <a:schemeClr val="hlink"/>
                </a:solidFill>
              </a:rPr>
              <a:t>Znaczenie kliniczne indukcji i inhibicji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pl-PL" sz="2400" dirty="0">
              <a:solidFill>
                <a:schemeClr val="hlink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l-PL" sz="2400" dirty="0"/>
              <a:t>zmiana siły działania stosowanego induktora / inhibitora i innych stosowanych jednocześnie leków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pl-PL" sz="2400" dirty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l-PL" sz="2000" dirty="0"/>
              <a:t>Indukcja: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l-PL" sz="2000" dirty="0"/>
              <a:t>	</a:t>
            </a:r>
            <a:r>
              <a:rPr lang="pl-PL" sz="2000" dirty="0">
                <a:cs typeface="Arial" charset="0"/>
              </a:rPr>
              <a:t>→ osłabienie siły działania i skrócenie czasu działania w 				przypadku metabolitów nieaktywnych lub mniej aktywnych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l-PL" sz="2000" dirty="0">
                <a:cs typeface="Arial" charset="0"/>
              </a:rPr>
              <a:t>	→ wzrost siły działania w przypadku metabolitów bardziej 				aktywnych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l-PL" sz="2000" dirty="0">
                <a:cs typeface="Arial" charset="0"/>
              </a:rPr>
              <a:t>	→ możliwość działania toksycznego innych stosowanych 				jednocześnie leków w przypadku odstawienia induktora po 			uprzedniej korekcji ich dawki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l-PL" sz="2000" dirty="0">
                <a:cs typeface="Arial" charset="0"/>
              </a:rPr>
              <a:t>		</a:t>
            </a: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/>
          </p:cNvSpPr>
          <p:nvPr>
            <p:ph type="body" sz="half" idx="4294967295"/>
          </p:nvPr>
        </p:nvSpPr>
        <p:spPr>
          <a:xfrm>
            <a:off x="179388" y="908050"/>
            <a:ext cx="8964612" cy="51847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pl-PL" altLang="pl-PL" sz="160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pl-PL" altLang="pl-PL" sz="2400"/>
          </a:p>
          <a:p>
            <a:pPr eaLnBrk="1" hangingPunct="1">
              <a:buFontTx/>
              <a:buNone/>
            </a:pPr>
            <a:endParaRPr lang="pl-PL" altLang="pl-PL" sz="2400"/>
          </a:p>
          <a:p>
            <a:pPr eaLnBrk="1" hangingPunct="1">
              <a:buFontTx/>
              <a:buNone/>
            </a:pPr>
            <a:endParaRPr lang="pl-PL" altLang="pl-PL" sz="2400"/>
          </a:p>
          <a:p>
            <a:pPr eaLnBrk="1" hangingPunct="1">
              <a:buFontTx/>
              <a:buNone/>
            </a:pPr>
            <a:endParaRPr lang="pl-PL" altLang="pl-PL" sz="2400" b="1"/>
          </a:p>
          <a:p>
            <a:pPr eaLnBrk="1" hangingPunct="1">
              <a:buFontTx/>
              <a:buNone/>
            </a:pPr>
            <a:endParaRPr lang="pl-PL" altLang="pl-PL" sz="2400" b="1"/>
          </a:p>
          <a:p>
            <a:pPr eaLnBrk="1" hangingPunct="1">
              <a:buFontTx/>
              <a:buNone/>
            </a:pPr>
            <a:endParaRPr lang="pl-PL" altLang="pl-PL" sz="2400" b="1"/>
          </a:p>
          <a:p>
            <a:pPr eaLnBrk="1" hangingPunct="1">
              <a:buFontTx/>
              <a:buNone/>
            </a:pPr>
            <a:endParaRPr lang="pl-PL" altLang="pl-PL" sz="2400" b="1"/>
          </a:p>
          <a:p>
            <a:pPr eaLnBrk="1" hangingPunct="1"/>
            <a:endParaRPr lang="pl-PL" altLang="pl-PL" sz="2400"/>
          </a:p>
        </p:txBody>
      </p:sp>
      <p:graphicFrame>
        <p:nvGraphicFramePr>
          <p:cNvPr id="163872" name="Group 32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549872138"/>
              </p:ext>
            </p:extLst>
          </p:nvPr>
        </p:nvGraphicFramePr>
        <p:xfrm>
          <a:off x="881063" y="1521317"/>
          <a:ext cx="7561262" cy="3967626"/>
        </p:xfrm>
        <a:graphic>
          <a:graphicData uri="http://schemas.openxmlformats.org/drawingml/2006/table">
            <a:tbl>
              <a:tblPr/>
              <a:tblGrid>
                <a:gridCol w="4392612">
                  <a:extLst>
                    <a:ext uri="{9D8B030D-6E8A-4147-A177-3AD203B41FA5}">
                      <a16:colId xmlns:a16="http://schemas.microsoft.com/office/drawing/2014/main" xmlns="" val="1898588384"/>
                    </a:ext>
                  </a:extLst>
                </a:gridCol>
                <a:gridCol w="3168650">
                  <a:extLst>
                    <a:ext uri="{9D8B030D-6E8A-4147-A177-3AD203B41FA5}">
                      <a16:colId xmlns:a16="http://schemas.microsoft.com/office/drawing/2014/main" xmlns="" val="338256939"/>
                    </a:ext>
                  </a:extLst>
                </a:gridCol>
              </a:tblGrid>
              <a:tr h="4525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  <a:cs typeface="Lucida Sans Unicode" panose="020B0602030504020204" pitchFamily="34" charset="0"/>
                        </a:rPr>
                        <a:t>Inhibitory cyt. P450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  <a:cs typeface="Lucida Sans Unicode" panose="020B0602030504020204" pitchFamily="34" charset="0"/>
                        </a:rPr>
                        <a:t>Induktory cyt. P450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2761086"/>
                  </a:ext>
                </a:extLst>
              </a:tr>
              <a:tr h="807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Lucida Sans Unicode" panose="020B0602030504020204" pitchFamily="34" charset="0"/>
                        </a:rPr>
                        <a:t>Leki </a:t>
                      </a:r>
                      <a:r>
                        <a:rPr kumimoji="0" lang="pl-PL" alt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Lucida Sans Unicode" panose="020B0602030504020204" pitchFamily="34" charset="0"/>
                        </a:rPr>
                        <a:t>p.grzybicze</a:t>
                      </a:r>
                      <a:endParaRPr kumimoji="0" lang="pl-PL" alt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Lucida Sans Unicode" panose="020B0602030504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Lucida Sans Unicode" panose="020B0602030504020204" pitchFamily="34" charset="0"/>
                        </a:rPr>
                        <a:t>(</a:t>
                      </a:r>
                      <a:r>
                        <a:rPr kumimoji="0" lang="pl-PL" alt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Lucida Sans Unicode" panose="020B0602030504020204" pitchFamily="34" charset="0"/>
                        </a:rPr>
                        <a:t>Flukonazol</a:t>
                      </a:r>
                      <a:r>
                        <a:rPr kumimoji="0" lang="pl-PL" alt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Lucida Sans Unicode" panose="020B0602030504020204" pitchFamily="34" charset="0"/>
                        </a:rPr>
                        <a:t>, </a:t>
                      </a:r>
                      <a:r>
                        <a:rPr kumimoji="0" lang="pl-PL" alt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Lucida Sans Unicode" panose="020B0602030504020204" pitchFamily="34" charset="0"/>
                        </a:rPr>
                        <a:t>Itrakonazol</a:t>
                      </a:r>
                      <a:r>
                        <a:rPr kumimoji="0" lang="pl-PL" alt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Lucida Sans Unicode" panose="020B0602030504020204" pitchFamily="34" charset="0"/>
                        </a:rPr>
                        <a:t>, </a:t>
                      </a:r>
                      <a:r>
                        <a:rPr kumimoji="0" lang="pl-PL" alt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Lucida Sans Unicode" panose="020B0602030504020204" pitchFamily="34" charset="0"/>
                        </a:rPr>
                        <a:t>Ketokonazol</a:t>
                      </a:r>
                      <a:r>
                        <a:rPr kumimoji="0" lang="pl-PL" alt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Lucida Sans Unicode" panose="020B0602030504020204" pitchFamily="34" charset="0"/>
                        </a:rPr>
                        <a:t>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Lucida Sans Unicode" panose="020B0602030504020204" pitchFamily="34" charset="0"/>
                        </a:rPr>
                        <a:t>Ryfampicyna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0341005"/>
                  </a:ext>
                </a:extLst>
              </a:tr>
              <a:tr h="9694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Lucida Sans Unicode" panose="020B0602030504020204" pitchFamily="34" charset="0"/>
                        </a:rPr>
                        <a:t>Wybrane antybiotyki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Lucida Sans Unicode" panose="020B0602030504020204" pitchFamily="34" charset="0"/>
                        </a:rPr>
                        <a:t>(</a:t>
                      </a:r>
                      <a:r>
                        <a:rPr kumimoji="0" lang="pl-PL" alt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Lucida Sans Unicode" panose="020B0602030504020204" pitchFamily="34" charset="0"/>
                        </a:rPr>
                        <a:t>Ciprofloksacyna</a:t>
                      </a:r>
                      <a:r>
                        <a:rPr kumimoji="0" lang="pl-PL" alt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Lucida Sans Unicode" panose="020B0602030504020204" pitchFamily="34" charset="0"/>
                        </a:rPr>
                        <a:t>, Erytromycyna, </a:t>
                      </a:r>
                      <a:r>
                        <a:rPr kumimoji="0" lang="pl-PL" alt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Lucida Sans Unicode" panose="020B0602030504020204" pitchFamily="34" charset="0"/>
                        </a:rPr>
                        <a:t>Klarytromycyn</a:t>
                      </a:r>
                      <a:r>
                        <a:rPr kumimoji="0" lang="pl-PL" alt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Lucida Sans Unicode" panose="020B0602030504020204" pitchFamily="34" charset="0"/>
                        </a:rPr>
                        <a:t>, </a:t>
                      </a:r>
                      <a:r>
                        <a:rPr kumimoji="0" lang="pl-PL" alt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Lucida Sans Unicode" panose="020B0602030504020204" pitchFamily="34" charset="0"/>
                        </a:rPr>
                        <a:t>Metronidazol</a:t>
                      </a:r>
                      <a:r>
                        <a:rPr kumimoji="0" lang="pl-PL" alt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Lucida Sans Unicode" panose="020B0602030504020204" pitchFamily="34" charset="0"/>
                        </a:rPr>
                        <a:t>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Lucida Sans Unicode" panose="020B0602030504020204" pitchFamily="34" charset="0"/>
                        </a:rPr>
                        <a:t>Fenytoina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Lucida Sans Unicode" panose="020B0602030504020204" pitchFamily="34" charset="0"/>
                        </a:rPr>
                        <a:t>Fenobarbital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07920257"/>
                  </a:ext>
                </a:extLst>
              </a:tr>
              <a:tr h="8335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Lucida Sans Unicode" panose="020B0602030504020204" pitchFamily="34" charset="0"/>
                        </a:rPr>
                        <a:t>Wybrane leki p.arytmiczne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Lucida Sans Unicode" panose="020B0602030504020204" pitchFamily="34" charset="0"/>
                        </a:rPr>
                        <a:t>(Amiodaron, Werapamil, Diltiazem)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Lucida Sans Unicode" panose="020B0602030504020204" pitchFamily="34" charset="0"/>
                        </a:rPr>
                        <a:t>Karbamazepina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45775198"/>
                  </a:ext>
                </a:extLst>
              </a:tr>
              <a:tr h="4525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Lucida Sans Unicode" panose="020B0602030504020204" pitchFamily="34" charset="0"/>
                        </a:rPr>
                        <a:t>Omeprazol, Cymetydyna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Lucida Sans Unicode" panose="020B0602030504020204" pitchFamily="34" charset="0"/>
                        </a:rPr>
                        <a:t>Alkohol, Nikotyna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68643808"/>
                  </a:ext>
                </a:extLst>
              </a:tr>
              <a:tr h="4525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Lucida Sans Unicode" panose="020B0602030504020204" pitchFamily="34" charset="0"/>
                        </a:rPr>
                        <a:t>Soki cytrusowe m.in. sok grejfrutowy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Lucida Sans Unicode" panose="020B0602030504020204" pitchFamily="34" charset="0"/>
                        </a:rPr>
                        <a:t>Wyciąg z dziurawca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71716581"/>
                  </a:ext>
                </a:extLst>
              </a:tr>
            </a:tbl>
          </a:graphicData>
        </a:graphic>
      </p:graphicFrame>
      <p:sp>
        <p:nvSpPr>
          <p:cNvPr id="2" name="Prostokąt 1"/>
          <p:cNvSpPr/>
          <p:nvPr/>
        </p:nvSpPr>
        <p:spPr>
          <a:xfrm>
            <a:off x="683568" y="450344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>
                <a:solidFill>
                  <a:schemeClr val="tx1"/>
                </a:solidFill>
                <a:latin typeface="+mj-lt"/>
              </a:rPr>
              <a:t>Wpływ leków na izoenzymy cytochromu P-450</a:t>
            </a:r>
          </a:p>
        </p:txBody>
      </p:sp>
      <p:pic>
        <p:nvPicPr>
          <p:cNvPr id="5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426855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2638" y="179397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pl-PL" sz="3200" u="sng" dirty="0">
                <a:solidFill>
                  <a:schemeClr val="tx1"/>
                </a:solidFill>
                <a:latin typeface="+mj-lt"/>
              </a:rPr>
              <a:t>Wydalanie (E)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14422"/>
            <a:ext cx="8686800" cy="4500594"/>
          </a:xfrm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  <a:latin typeface="+mn-lt"/>
              </a:rPr>
              <a:t> </a:t>
            </a:r>
            <a:r>
              <a:rPr lang="pl-PL" sz="2400" b="1" dirty="0">
                <a:solidFill>
                  <a:schemeClr val="tx1"/>
                </a:solidFill>
                <a:latin typeface="+mn-lt"/>
              </a:rPr>
              <a:t>Procesy związane z usuwaniem leku z organizmu przez: </a:t>
            </a:r>
            <a:endParaRPr lang="pl-PL" b="1" dirty="0">
              <a:solidFill>
                <a:schemeClr val="tx1"/>
              </a:solidFill>
              <a:latin typeface="+mn-lt"/>
            </a:endParaRPr>
          </a:p>
          <a:p>
            <a:pPr eaLnBrk="1" hangingPunct="1"/>
            <a:endParaRPr lang="pl-PL" dirty="0">
              <a:solidFill>
                <a:schemeClr val="hlink"/>
              </a:solidFill>
              <a:latin typeface="+mn-lt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pl-PL" dirty="0">
                <a:solidFill>
                  <a:schemeClr val="hlink"/>
                </a:solidFill>
                <a:latin typeface="+mn-lt"/>
              </a:rPr>
              <a:t>nerki</a:t>
            </a:r>
            <a:r>
              <a:rPr lang="pl-PL" dirty="0">
                <a:latin typeface="+mn-lt"/>
              </a:rPr>
              <a:t> </a:t>
            </a:r>
            <a:r>
              <a:rPr lang="pl-PL" dirty="0">
                <a:solidFill>
                  <a:schemeClr val="tx1"/>
                </a:solidFill>
                <a:latin typeface="+mn-lt"/>
              </a:rPr>
              <a:t>(większość leków)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pl-PL" dirty="0">
                <a:solidFill>
                  <a:schemeClr val="hlink"/>
                </a:solidFill>
                <a:latin typeface="+mn-lt"/>
              </a:rPr>
              <a:t>z żółcią</a:t>
            </a:r>
            <a:r>
              <a:rPr lang="pl-PL" dirty="0">
                <a:latin typeface="+mn-lt"/>
              </a:rPr>
              <a:t> </a:t>
            </a:r>
            <a:r>
              <a:rPr lang="pl-PL" dirty="0">
                <a:solidFill>
                  <a:schemeClr val="tx1"/>
                </a:solidFill>
                <a:latin typeface="+mn-lt"/>
              </a:rPr>
              <a:t>(</a:t>
            </a:r>
            <a:r>
              <a:rPr lang="pl-PL" dirty="0" err="1">
                <a:solidFill>
                  <a:schemeClr val="tx1"/>
                </a:solidFill>
                <a:latin typeface="+mn-lt"/>
              </a:rPr>
              <a:t>makrolidy</a:t>
            </a:r>
            <a:r>
              <a:rPr lang="pl-PL" dirty="0">
                <a:solidFill>
                  <a:schemeClr val="tx1"/>
                </a:solidFill>
                <a:latin typeface="+mn-lt"/>
              </a:rPr>
              <a:t>, glikozydy)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pl-PL" dirty="0">
                <a:solidFill>
                  <a:schemeClr val="hlink"/>
                </a:solidFill>
                <a:latin typeface="+mn-lt"/>
              </a:rPr>
              <a:t>ze śliną</a:t>
            </a:r>
            <a:r>
              <a:rPr lang="pl-PL" dirty="0">
                <a:latin typeface="+mn-lt"/>
              </a:rPr>
              <a:t> </a:t>
            </a:r>
            <a:r>
              <a:rPr lang="pl-PL" dirty="0">
                <a:solidFill>
                  <a:schemeClr val="tx1"/>
                </a:solidFill>
                <a:latin typeface="+mn-lt"/>
              </a:rPr>
              <a:t>(fenytoina)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pl-PL" dirty="0">
                <a:solidFill>
                  <a:schemeClr val="hlink"/>
                </a:solidFill>
                <a:latin typeface="+mn-lt"/>
              </a:rPr>
              <a:t>z powietrzem wydychanym</a:t>
            </a:r>
            <a:r>
              <a:rPr lang="pl-PL" dirty="0">
                <a:latin typeface="+mn-lt"/>
              </a:rPr>
              <a:t> </a:t>
            </a:r>
            <a:r>
              <a:rPr lang="pl-PL" dirty="0">
                <a:solidFill>
                  <a:schemeClr val="tx1"/>
                </a:solidFill>
                <a:latin typeface="+mn-lt"/>
              </a:rPr>
              <a:t>(alkohol, środki znieczulenia ogólnego)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pl-PL" dirty="0">
                <a:solidFill>
                  <a:schemeClr val="hlink"/>
                </a:solidFill>
                <a:latin typeface="+mn-lt"/>
              </a:rPr>
              <a:t>z potem</a:t>
            </a:r>
            <a:r>
              <a:rPr lang="pl-PL" dirty="0">
                <a:latin typeface="+mn-lt"/>
              </a:rPr>
              <a:t> </a:t>
            </a:r>
            <a:r>
              <a:rPr lang="pl-PL" dirty="0">
                <a:solidFill>
                  <a:schemeClr val="tx1"/>
                </a:solidFill>
                <a:latin typeface="+mn-lt"/>
              </a:rPr>
              <a:t>(witamina B1)</a:t>
            </a:r>
          </a:p>
          <a:p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l-PL" sz="3200" dirty="0"/>
              <a:t>Wydalanie przez nerki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60274" y="1484784"/>
            <a:ext cx="8229600" cy="37465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pl-PL" sz="2000" dirty="0">
                <a:solidFill>
                  <a:srgbClr val="7030A0"/>
                </a:solidFill>
              </a:rPr>
              <a:t>Wydalanie przez nerki obejmuje</a:t>
            </a:r>
            <a:r>
              <a:rPr lang="pl-PL" sz="2000" dirty="0"/>
              <a:t>:</a:t>
            </a:r>
          </a:p>
          <a:p>
            <a:pPr eaLnBrk="1" hangingPunct="1">
              <a:buFontTx/>
              <a:buNone/>
            </a:pPr>
            <a:endParaRPr lang="pl-PL" sz="2000" dirty="0"/>
          </a:p>
          <a:p>
            <a:pPr eaLnBrk="1" hangingPunct="1">
              <a:buFont typeface="Wingdings" pitchFamily="2" charset="2"/>
              <a:buChar char="ü"/>
            </a:pPr>
            <a:r>
              <a:rPr lang="pl-PL" sz="2000" dirty="0"/>
              <a:t> przesączanie kłębuszkowe </a:t>
            </a:r>
          </a:p>
          <a:p>
            <a:pPr eaLnBrk="1" hangingPunct="1">
              <a:buFont typeface="Wingdings" pitchFamily="2" charset="2"/>
              <a:buNone/>
            </a:pPr>
            <a:r>
              <a:rPr lang="pl-PL" sz="2000" dirty="0"/>
              <a:t>		(brak wpływu rozpuszczalności leków)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pl-PL" sz="2000" dirty="0"/>
              <a:t> wydzielanie kanalikowe</a:t>
            </a:r>
          </a:p>
          <a:p>
            <a:pPr eaLnBrk="1" hangingPunct="1">
              <a:buFont typeface="Wingdings" pitchFamily="2" charset="2"/>
              <a:buNone/>
            </a:pPr>
            <a:r>
              <a:rPr lang="pl-PL" sz="2000" dirty="0"/>
              <a:t>		(proces czynny)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pl-PL" sz="2000" dirty="0"/>
              <a:t> wchłanianie zwrotne</a:t>
            </a:r>
          </a:p>
          <a:p>
            <a:pPr eaLnBrk="1" hangingPunct="1">
              <a:buFontTx/>
              <a:buNone/>
            </a:pPr>
            <a:r>
              <a:rPr lang="pl-PL" sz="2000" dirty="0"/>
              <a:t>		(silne wchłanianie leków </a:t>
            </a:r>
            <a:r>
              <a:rPr lang="pl-PL" sz="2000" dirty="0" err="1"/>
              <a:t>lipofilnych</a:t>
            </a:r>
            <a:r>
              <a:rPr lang="pl-PL" sz="2000" dirty="0"/>
              <a:t>)</a:t>
            </a: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l-PL" sz="3200" dirty="0"/>
              <a:t>Wydalanie przez nerki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473922" y="1484784"/>
            <a:ext cx="8229600" cy="396081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sz="2000" dirty="0">
                <a:solidFill>
                  <a:schemeClr val="hlink"/>
                </a:solidFill>
              </a:rPr>
              <a:t>Poprzez zmianę </a:t>
            </a:r>
            <a:r>
              <a:rPr lang="pl-PL" sz="2000" dirty="0" err="1">
                <a:solidFill>
                  <a:schemeClr val="hlink"/>
                </a:solidFill>
              </a:rPr>
              <a:t>pH</a:t>
            </a:r>
            <a:r>
              <a:rPr lang="pl-PL" sz="2000" dirty="0">
                <a:solidFill>
                  <a:schemeClr val="hlink"/>
                </a:solidFill>
              </a:rPr>
              <a:t> moczu można wpłynąć na proces wydalania leków przez nerki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pl-PL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sz="2000" dirty="0"/>
              <a:t>Alkalizacja moczu w celu przyspieszenia wydalania leków o charakterze słabych kwasów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sz="2000" dirty="0"/>
              <a:t>	(ASA, barbiturany, sulfonamidy)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l-PL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sz="2000" dirty="0"/>
              <a:t>Zakwaszanie moczu w celu przyspieszenia wydalania leków o charakterze słabych zasad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sz="2000" dirty="0"/>
              <a:t>	(kodeina, morfina, chinina)</a:t>
            </a: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6856" y="184390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pl-PL" sz="3200" u="sng" dirty="0">
                <a:solidFill>
                  <a:schemeClr val="tx1"/>
                </a:solidFill>
                <a:latin typeface="+mn-lt"/>
              </a:rPr>
              <a:t>Uwalnianie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806866"/>
          </a:xfrm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	</a:t>
            </a:r>
            <a:r>
              <a:rPr lang="pl-PL" dirty="0">
                <a:solidFill>
                  <a:schemeClr val="tx1"/>
                </a:solidFill>
                <a:latin typeface="+mn-lt"/>
              </a:rPr>
              <a:t>Rozpad postaci, w której lek został wprowadzony (np. tabletki, kapsułki lub drażetki), uwolnienie jego cząsteczek i ich rozpuszczenie w płynach ustrojowych </a:t>
            </a:r>
          </a:p>
          <a:p>
            <a:endParaRPr lang="pl-PL" dirty="0">
              <a:solidFill>
                <a:schemeClr val="tx1"/>
              </a:solidFill>
              <a:latin typeface="+mn-lt"/>
            </a:endParaRPr>
          </a:p>
          <a:p>
            <a:r>
              <a:rPr lang="pl-PL" b="1" dirty="0">
                <a:solidFill>
                  <a:schemeClr val="tx1"/>
                </a:solidFill>
                <a:latin typeface="+mn-lt"/>
              </a:rPr>
              <a:t>Etapy: 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solidFill>
                  <a:schemeClr val="tx1"/>
                </a:solidFill>
                <a:latin typeface="+mn-lt"/>
              </a:rPr>
              <a:t>Rozpad postaci leku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solidFill>
                  <a:schemeClr val="tx1"/>
                </a:solidFill>
                <a:latin typeface="+mn-lt"/>
              </a:rPr>
              <a:t>Rozpuszczenie substancji leczniczej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solidFill>
                  <a:schemeClr val="tx1"/>
                </a:solidFill>
                <a:latin typeface="+mn-lt"/>
              </a:rPr>
              <a:t>Dyfuzja leku do miejsca wchłaniania</a:t>
            </a:r>
          </a:p>
          <a:p>
            <a:pPr marL="457200" indent="-457200">
              <a:buFont typeface="+mj-lt"/>
              <a:buAutoNum type="arabicPeriod"/>
            </a:pPr>
            <a:endParaRPr lang="pl-PL" dirty="0">
              <a:solidFill>
                <a:schemeClr val="tx1"/>
              </a:solidFill>
              <a:latin typeface="+mn-lt"/>
            </a:endParaRPr>
          </a:p>
          <a:p>
            <a:pPr marL="0" indent="0"/>
            <a:r>
              <a:rPr lang="pl-PL" dirty="0">
                <a:solidFill>
                  <a:schemeClr val="tx1"/>
                </a:solidFill>
                <a:latin typeface="+mn-lt"/>
              </a:rPr>
              <a:t>Powyższe etapy pozwalają określić </a:t>
            </a:r>
            <a:r>
              <a:rPr lang="pl-PL" b="1" dirty="0">
                <a:solidFill>
                  <a:schemeClr val="tx1"/>
                </a:solidFill>
                <a:latin typeface="+mn-lt"/>
              </a:rPr>
              <a:t>tzw. dostępność farmaceutyczną leku.</a:t>
            </a:r>
          </a:p>
          <a:p>
            <a:pPr algn="ctr" eaLnBrk="1" hangingPunct="1"/>
            <a:endParaRPr lang="pl-PL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3BA5221-319E-4490-81D5-36214EBAF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Eliminacja</a:t>
            </a:r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0379642-F960-461F-A19F-73FE519F7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dirty="0"/>
              <a:t>Eliminacja : metabolizm +wydalanie</a:t>
            </a:r>
          </a:p>
          <a:p>
            <a:endParaRPr lang="pl-PL" sz="2400" dirty="0"/>
          </a:p>
          <a:p>
            <a:pPr marL="0" indent="0">
              <a:buNone/>
            </a:pPr>
            <a:r>
              <a:rPr lang="pl-PL" sz="2400" dirty="0"/>
              <a:t>Pojęciami związanymi z procesem eliminacji leku są: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 err="1"/>
              <a:t>Klirens</a:t>
            </a:r>
            <a:r>
              <a:rPr lang="pl-PL" sz="2400" dirty="0"/>
              <a:t> leku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Stała eliminacji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Biologiczny okres półtrwania</a:t>
            </a:r>
          </a:p>
          <a:p>
            <a:endParaRPr lang="en-US" dirty="0"/>
          </a:p>
        </p:txBody>
      </p:sp>
      <p:pic>
        <p:nvPicPr>
          <p:cNvPr id="4" name="Picture 4" descr="ANd9GcTu5fTik6n2DveXafzcwtYPc4j3530wlS2HWDqtEBrs4SufMKKn">
            <a:extLst>
              <a:ext uri="{FF2B5EF4-FFF2-40B4-BE49-F238E27FC236}">
                <a16:creationId xmlns:a16="http://schemas.microsoft.com/office/drawing/2014/main" xmlns="" id="{5A083AEE-0232-478F-A612-B54EE22114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971690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l-PL" sz="3200" dirty="0" err="1"/>
              <a:t>Klirens</a:t>
            </a:r>
            <a:r>
              <a:rPr lang="pl-PL" sz="3200" dirty="0"/>
              <a:t> leku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600200"/>
            <a:ext cx="8964612" cy="4495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pl-PL" sz="2400" dirty="0"/>
              <a:t>Objętość osocza całkowicie oczyszczonego z leku w jednostce czasu przez narząd eliminujący ten lek z organizmu</a:t>
            </a:r>
          </a:p>
          <a:p>
            <a:pPr eaLnBrk="1" hangingPunct="1">
              <a:buFont typeface="Wingdings" pitchFamily="2" charset="2"/>
              <a:buChar char="ü"/>
            </a:pPr>
            <a:endParaRPr lang="pl-PL" sz="2400" dirty="0"/>
          </a:p>
          <a:p>
            <a:pPr eaLnBrk="1" hangingPunct="1">
              <a:buFont typeface="Wingdings" pitchFamily="2" charset="2"/>
              <a:buChar char="ü"/>
            </a:pPr>
            <a:r>
              <a:rPr lang="pl-PL" sz="2400" dirty="0">
                <a:solidFill>
                  <a:srgbClr val="7030A0"/>
                </a:solidFill>
              </a:rPr>
              <a:t>Pozwala dostosować dawkę leku do określonej sytuacji klinicznej</a:t>
            </a:r>
          </a:p>
          <a:p>
            <a:pPr algn="ctr" eaLnBrk="1" hangingPunct="1">
              <a:buFontTx/>
              <a:buNone/>
            </a:pPr>
            <a:endParaRPr lang="pl-PL" dirty="0">
              <a:solidFill>
                <a:schemeClr val="hlink"/>
              </a:solidFill>
            </a:endParaRPr>
          </a:p>
          <a:p>
            <a:pPr eaLnBrk="1" hangingPunct="1">
              <a:buFontTx/>
              <a:buNone/>
            </a:pPr>
            <a:r>
              <a:rPr lang="pl-PL" sz="2800" dirty="0"/>
              <a:t>             </a:t>
            </a:r>
          </a:p>
          <a:p>
            <a:pPr eaLnBrk="1" hangingPunct="1">
              <a:buFontTx/>
              <a:buNone/>
            </a:pPr>
            <a:r>
              <a:rPr lang="pl-PL" sz="2800" dirty="0"/>
              <a:t>                   Cl = K x </a:t>
            </a:r>
            <a:r>
              <a:rPr lang="pl-PL" sz="2800" dirty="0" err="1"/>
              <a:t>Vd</a:t>
            </a:r>
            <a:r>
              <a:rPr lang="pl-PL" sz="2800" dirty="0"/>
              <a:t>		</a:t>
            </a:r>
            <a:endParaRPr lang="pl-PL" dirty="0"/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611560" y="5157192"/>
            <a:ext cx="698477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pl-PL" sz="2000" dirty="0">
                <a:solidFill>
                  <a:schemeClr val="tx1"/>
                </a:solidFill>
              </a:rPr>
              <a:t>Cl – </a:t>
            </a:r>
            <a:r>
              <a:rPr lang="pl-PL" sz="2000" dirty="0" err="1">
                <a:solidFill>
                  <a:schemeClr val="tx1"/>
                </a:solidFill>
              </a:rPr>
              <a:t>klirens</a:t>
            </a:r>
            <a:r>
              <a:rPr lang="pl-PL" sz="2000" dirty="0">
                <a:solidFill>
                  <a:schemeClr val="tx1"/>
                </a:solidFill>
              </a:rPr>
              <a:t> leku         K – stała eliminacji             </a:t>
            </a:r>
            <a:r>
              <a:rPr lang="pl-PL" sz="2000" dirty="0" err="1">
                <a:solidFill>
                  <a:schemeClr val="tx1"/>
                </a:solidFill>
              </a:rPr>
              <a:t>Vd</a:t>
            </a:r>
            <a:r>
              <a:rPr lang="pl-PL" sz="2000" dirty="0">
                <a:solidFill>
                  <a:schemeClr val="tx1"/>
                </a:solidFill>
              </a:rPr>
              <a:t> – objętość dystrybucji</a:t>
            </a:r>
          </a:p>
        </p:txBody>
      </p:sp>
      <p:pic>
        <p:nvPicPr>
          <p:cNvPr id="5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l-PL" sz="3200" dirty="0"/>
              <a:t>Stała eliminacji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412875"/>
            <a:ext cx="8785225" cy="47529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pl-PL" sz="2400" dirty="0"/>
              <a:t>Określa szybkość usuwania określonej porcji leku z </a:t>
            </a:r>
            <a:r>
              <a:rPr lang="pl-PL" sz="2400" dirty="0" err="1"/>
              <a:t>kompartmentu</a:t>
            </a:r>
            <a:r>
              <a:rPr lang="pl-PL" sz="2400" dirty="0"/>
              <a:t> centralnego jako konsekwencji metabolizmu i wydalania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pl-PL" sz="2400" dirty="0">
              <a:solidFill>
                <a:srgbClr val="7030A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pl-PL" sz="2800" dirty="0">
                <a:solidFill>
                  <a:srgbClr val="0070C0"/>
                </a:solidFill>
              </a:rPr>
              <a:t>Pozwala ustalić wielkość dawki podtrzymującej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dirty="0"/>
              <a:t>		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dirty="0"/>
              <a:t>				  </a:t>
            </a:r>
            <a:r>
              <a:rPr lang="pl-PL" sz="2400" b="1" dirty="0"/>
              <a:t>K =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000" dirty="0"/>
              <a:t>K – stała eliminacji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000" dirty="0"/>
              <a:t>Cl – </a:t>
            </a:r>
            <a:r>
              <a:rPr lang="pl-PL" sz="2000" dirty="0" err="1"/>
              <a:t>klirens</a:t>
            </a:r>
            <a:r>
              <a:rPr lang="pl-PL" sz="2000" dirty="0"/>
              <a:t> leku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000" dirty="0" err="1"/>
              <a:t>Vd</a:t>
            </a:r>
            <a:r>
              <a:rPr lang="pl-PL" sz="2000" dirty="0"/>
              <a:t> – objętość dystrybucji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sz="2000" dirty="0"/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2988320" y="3209131"/>
            <a:ext cx="936625" cy="11604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800" dirty="0">
                <a:solidFill>
                  <a:schemeClr val="tx1"/>
                </a:solidFill>
              </a:rPr>
              <a:t>Cl</a:t>
            </a:r>
          </a:p>
          <a:p>
            <a:pPr>
              <a:spcBef>
                <a:spcPct val="50000"/>
              </a:spcBef>
            </a:pPr>
            <a:r>
              <a:rPr lang="pl-PL" sz="2800" dirty="0" err="1">
                <a:solidFill>
                  <a:schemeClr val="tx1"/>
                </a:solidFill>
              </a:rPr>
              <a:t>Vd</a:t>
            </a:r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>
            <a:off x="2988320" y="3717032"/>
            <a:ext cx="86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l-PL"/>
          </a:p>
        </p:txBody>
      </p:sp>
      <p:pic>
        <p:nvPicPr>
          <p:cNvPr id="6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l-PL" sz="3200" dirty="0"/>
              <a:t>Stężenie stacjonarne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268412"/>
            <a:ext cx="8785101" cy="504090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pl-PL" sz="28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pl-PL" sz="2400" dirty="0"/>
              <a:t>Stan równowagi pomiędzy ilością leku wprowadzanego do organizmu i przez niego wydalanego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pl-PL" sz="24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pl-PL" sz="2400" dirty="0"/>
              <a:t>Uwarunkowane głównie przez podawanie kolejnych dawek leku oraz </a:t>
            </a:r>
            <a:r>
              <a:rPr lang="pl-PL" sz="2400" dirty="0" err="1"/>
              <a:t>klirens</a:t>
            </a:r>
            <a:r>
              <a:rPr lang="pl-PL" sz="2400" dirty="0"/>
              <a:t> leku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pl-PL" sz="2400" dirty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pl-PL" sz="2400" dirty="0">
                <a:solidFill>
                  <a:schemeClr val="hlink"/>
                </a:solidFill>
              </a:rPr>
              <a:t>Spadek </a:t>
            </a:r>
            <a:r>
              <a:rPr lang="pl-PL" sz="2400" dirty="0" err="1">
                <a:solidFill>
                  <a:schemeClr val="hlink"/>
                </a:solidFill>
              </a:rPr>
              <a:t>klirensu</a:t>
            </a:r>
            <a:r>
              <a:rPr lang="pl-PL" sz="2400" dirty="0">
                <a:solidFill>
                  <a:schemeClr val="hlink"/>
                </a:solidFill>
              </a:rPr>
              <a:t> może stwarzać ryzyko przedawkowania!!!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pl-PL" dirty="0">
              <a:solidFill>
                <a:schemeClr val="hlink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pl-PL" sz="2400" dirty="0">
                <a:solidFill>
                  <a:srgbClr val="FF0000"/>
                </a:solidFill>
              </a:rPr>
              <a:t>Jest ono osiągane po 4-5 okresach t½ od podania pierwszej dawki</a:t>
            </a: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l-PL" sz="3200" dirty="0"/>
              <a:t>Biologiczny okres półtrwania (t½)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628801"/>
            <a:ext cx="8686800" cy="41764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sz="2400" dirty="0"/>
              <a:t>	Czas, po upływie którego stężenie leku we krwi zmniejsza się </a:t>
            </a:r>
          </a:p>
          <a:p>
            <a:pPr eaLnBrk="1" hangingPunct="1">
              <a:buFontTx/>
              <a:buNone/>
            </a:pPr>
            <a:r>
              <a:rPr lang="pl-PL" sz="2400" dirty="0"/>
              <a:t>   o połowę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pl-PL" sz="2400" dirty="0">
                <a:solidFill>
                  <a:schemeClr val="hlink"/>
                </a:solidFill>
              </a:rPr>
              <a:t>Pozwala określić odstępy dawkowania leków</a:t>
            </a:r>
          </a:p>
          <a:p>
            <a:pPr algn="ctr" eaLnBrk="1" hangingPunct="1">
              <a:buFontTx/>
              <a:buNone/>
            </a:pPr>
            <a:endParaRPr lang="pl-PL" b="1" dirty="0"/>
          </a:p>
          <a:p>
            <a:pPr eaLnBrk="1" hangingPunct="1">
              <a:buFontTx/>
              <a:buNone/>
            </a:pPr>
            <a:r>
              <a:rPr lang="pl-PL" dirty="0"/>
              <a:t>                         </a:t>
            </a:r>
          </a:p>
          <a:p>
            <a:pPr eaLnBrk="1" hangingPunct="1">
              <a:buFontTx/>
              <a:buNone/>
            </a:pPr>
            <a:r>
              <a:rPr lang="pl-PL" sz="2800" dirty="0"/>
              <a:t>        t½ =</a:t>
            </a:r>
            <a:r>
              <a:rPr lang="pl-PL" dirty="0"/>
              <a:t>		                  </a:t>
            </a:r>
            <a:r>
              <a:rPr lang="pl-PL" sz="2800" dirty="0"/>
              <a:t>t½ =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259632" y="3200237"/>
            <a:ext cx="2087562" cy="11695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  0,693</a:t>
            </a:r>
          </a:p>
          <a:p>
            <a:pPr>
              <a:spcBef>
                <a:spcPct val="50000"/>
              </a:spcBef>
            </a:pPr>
            <a:r>
              <a:rPr lang="pl-PL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     K</a:t>
            </a:r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>
            <a:off x="1475656" y="3872988"/>
            <a:ext cx="12239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l-PL"/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3901287" y="3288212"/>
            <a:ext cx="2195513" cy="11695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0,693 x </a:t>
            </a:r>
            <a:r>
              <a:rPr lang="pl-PL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Vd</a:t>
            </a:r>
            <a:endParaRPr lang="pl-PL" sz="28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pl-PL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    Cl</a:t>
            </a:r>
          </a:p>
        </p:txBody>
      </p:sp>
      <p:sp>
        <p:nvSpPr>
          <p:cNvPr id="59399" name="Line 7"/>
          <p:cNvSpPr>
            <a:spLocks noChangeShapeType="1"/>
          </p:cNvSpPr>
          <p:nvPr/>
        </p:nvSpPr>
        <p:spPr bwMode="auto">
          <a:xfrm>
            <a:off x="3901287" y="3872987"/>
            <a:ext cx="2016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l-PL"/>
          </a:p>
        </p:txBody>
      </p:sp>
      <p:pic>
        <p:nvPicPr>
          <p:cNvPr id="8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l-PL" sz="3200" dirty="0"/>
              <a:t>Biologiczny okres półtrwania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347786"/>
            <a:ext cx="8352928" cy="452948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sz="2400" b="1" dirty="0">
                <a:solidFill>
                  <a:schemeClr val="hlink"/>
                </a:solidFill>
              </a:rPr>
              <a:t>Czynniki warunkujące biologiczny okres półtrwania:</a:t>
            </a:r>
            <a:endParaRPr lang="pl-PL" sz="2400" dirty="0"/>
          </a:p>
          <a:p>
            <a:pPr eaLnBrk="1" hangingPunct="1">
              <a:buFont typeface="Wingdings" pitchFamily="2" charset="2"/>
              <a:buChar char="Ø"/>
            </a:pPr>
            <a:r>
              <a:rPr lang="pl-PL" sz="2400" dirty="0"/>
              <a:t>czynniki genetyczne</a:t>
            </a:r>
          </a:p>
          <a:p>
            <a:pPr eaLnBrk="1" hangingPunct="1">
              <a:buFont typeface="Wingdings" pitchFamily="2" charset="2"/>
              <a:buChar char="Ø"/>
            </a:pPr>
            <a:endParaRPr lang="pl-PL" sz="2400" dirty="0"/>
          </a:p>
          <a:p>
            <a:pPr eaLnBrk="1" hangingPunct="1">
              <a:buFont typeface="Wingdings" pitchFamily="2" charset="2"/>
              <a:buChar char="Ø"/>
            </a:pPr>
            <a:r>
              <a:rPr lang="pl-PL" sz="2400" dirty="0"/>
              <a:t>płeć</a:t>
            </a:r>
          </a:p>
          <a:p>
            <a:pPr eaLnBrk="1" hangingPunct="1">
              <a:buFont typeface="Wingdings" pitchFamily="2" charset="2"/>
              <a:buChar char="Ø"/>
            </a:pPr>
            <a:endParaRPr lang="pl-PL" sz="2400" dirty="0"/>
          </a:p>
          <a:p>
            <a:pPr eaLnBrk="1" hangingPunct="1">
              <a:buFont typeface="Wingdings" pitchFamily="2" charset="2"/>
              <a:buChar char="Ø"/>
            </a:pPr>
            <a:r>
              <a:rPr lang="pl-PL" sz="2400" dirty="0"/>
              <a:t>wiek</a:t>
            </a:r>
          </a:p>
          <a:p>
            <a:pPr eaLnBrk="1" hangingPunct="1">
              <a:buFont typeface="Wingdings" pitchFamily="2" charset="2"/>
              <a:buChar char="Ø"/>
            </a:pPr>
            <a:endParaRPr lang="pl-PL" sz="2400" dirty="0"/>
          </a:p>
          <a:p>
            <a:pPr eaLnBrk="1" hangingPunct="1">
              <a:buFont typeface="Wingdings" pitchFamily="2" charset="2"/>
              <a:buChar char="Ø"/>
            </a:pPr>
            <a:r>
              <a:rPr lang="pl-PL" sz="2400" dirty="0"/>
              <a:t>wydolności układu krążenia, wątroby i nerek</a:t>
            </a:r>
          </a:p>
          <a:p>
            <a:pPr eaLnBrk="1" hangingPunct="1">
              <a:buFont typeface="Wingdings" pitchFamily="2" charset="2"/>
              <a:buChar char="Ø"/>
            </a:pPr>
            <a:endParaRPr lang="pl-PL" sz="2400" dirty="0"/>
          </a:p>
          <a:p>
            <a:pPr eaLnBrk="1" hangingPunct="1">
              <a:buFont typeface="Wingdings" pitchFamily="2" charset="2"/>
              <a:buChar char="Ø"/>
            </a:pPr>
            <a:r>
              <a:rPr lang="pl-PL" sz="2400" dirty="0"/>
              <a:t>stan enzymów </a:t>
            </a:r>
            <a:r>
              <a:rPr lang="pl-PL" sz="2400" dirty="0" err="1"/>
              <a:t>mikrosomalnych</a:t>
            </a:r>
            <a:r>
              <a:rPr lang="pl-PL" sz="2400" dirty="0"/>
              <a:t> wątroby</a:t>
            </a:r>
          </a:p>
          <a:p>
            <a:pPr eaLnBrk="1" hangingPunct="1">
              <a:buFontTx/>
              <a:buChar char="-"/>
            </a:pPr>
            <a:endParaRPr lang="pl-PL" dirty="0"/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-27384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l-PL" sz="3600" dirty="0"/>
              <a:t>Farmakokinetyka</a:t>
            </a:r>
            <a:endParaRPr lang="en-US" sz="3600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421278" y="1115616"/>
            <a:ext cx="8229600" cy="5616624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sz="2000" dirty="0">
                <a:solidFill>
                  <a:schemeClr val="hlink"/>
                </a:solidFill>
              </a:rPr>
              <a:t>Liniowa </a:t>
            </a:r>
            <a:r>
              <a:rPr lang="pl-PL" sz="2000" dirty="0"/>
              <a:t>- szybkość poszczególnych procesów farmakokinetycznych jest proporcjonalna do stężenia leku, a wykres tej zależności ma charakter liniowy</a:t>
            </a:r>
          </a:p>
          <a:p>
            <a:pPr eaLnBrk="1" hangingPunct="1"/>
            <a:endParaRPr lang="pl-PL" sz="2000" dirty="0"/>
          </a:p>
          <a:p>
            <a:pPr eaLnBrk="1" hangingPunct="1">
              <a:buFontTx/>
              <a:buNone/>
            </a:pPr>
            <a:r>
              <a:rPr lang="pl-PL" sz="2000" dirty="0">
                <a:solidFill>
                  <a:schemeClr val="hlink"/>
                </a:solidFill>
              </a:rPr>
              <a:t>Nieliniowa </a:t>
            </a:r>
            <a:r>
              <a:rPr lang="pl-PL" sz="2000" dirty="0"/>
              <a:t>- szybkość procesów farmakokinetycznych zmienia się wraz ze zmianą stężenia leku w sposób nieliniowy</a:t>
            </a:r>
          </a:p>
          <a:p>
            <a:pPr eaLnBrk="1" hangingPunct="1">
              <a:buFontTx/>
              <a:buNone/>
            </a:pPr>
            <a:endParaRPr lang="pl-PL" sz="2000" dirty="0"/>
          </a:p>
          <a:p>
            <a:pPr eaLnBrk="1" hangingPunct="1">
              <a:buFontTx/>
              <a:buNone/>
            </a:pPr>
            <a:r>
              <a:rPr lang="pl-PL" sz="2000" dirty="0">
                <a:solidFill>
                  <a:schemeClr val="hlink"/>
                </a:solidFill>
              </a:rPr>
              <a:t>Modele farmakokinetyczno-farmakodynamiczne </a:t>
            </a:r>
            <a:r>
              <a:rPr lang="pl-PL" sz="2000" dirty="0"/>
              <a:t>– nowoczesna metoda rozpatrująca dane dotyczące zarówno farmakokinetyki jak i farmakodynamiki. Umożliwia ilościową analizę związku między dawką, stężeniem a efektem działania leku.</a:t>
            </a:r>
          </a:p>
          <a:p>
            <a:pPr eaLnBrk="1" hangingPunct="1"/>
            <a:endParaRPr lang="en-US" dirty="0"/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500063" y="163513"/>
            <a:ext cx="83915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r>
              <a:rPr lang="pl-PL" sz="6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	</a:t>
            </a:r>
            <a:endParaRPr lang="en-US" sz="4400" b="1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-71437" y="263307"/>
            <a:ext cx="89265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pl-PL" sz="3200" dirty="0">
                <a:solidFill>
                  <a:schemeClr val="tx1"/>
                </a:solidFill>
                <a:latin typeface="+mj-lt"/>
              </a:rPr>
              <a:t>Farmakokinetyka liniowa</a:t>
            </a:r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 flipH="1">
            <a:off x="2987675" y="2276475"/>
            <a:ext cx="14288" cy="3306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 flipV="1">
            <a:off x="2987675" y="5589588"/>
            <a:ext cx="3675063" cy="28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62470" name="Freeform 6"/>
          <p:cNvSpPr>
            <a:spLocks/>
          </p:cNvSpPr>
          <p:nvPr/>
        </p:nvSpPr>
        <p:spPr bwMode="auto">
          <a:xfrm>
            <a:off x="2233613" y="3306763"/>
            <a:ext cx="6637337" cy="2727325"/>
          </a:xfrm>
          <a:custGeom>
            <a:avLst/>
            <a:gdLst>
              <a:gd name="T0" fmla="*/ 0 w 4704"/>
              <a:gd name="T1" fmla="*/ 1690 h 1718"/>
              <a:gd name="T2" fmla="*/ 96 w 4704"/>
              <a:gd name="T3" fmla="*/ 1546 h 1718"/>
              <a:gd name="T4" fmla="*/ 173 w 4704"/>
              <a:gd name="T5" fmla="*/ 1248 h 1718"/>
              <a:gd name="T6" fmla="*/ 269 w 4704"/>
              <a:gd name="T7" fmla="*/ 672 h 1718"/>
              <a:gd name="T8" fmla="*/ 355 w 4704"/>
              <a:gd name="T9" fmla="*/ 221 h 1718"/>
              <a:gd name="T10" fmla="*/ 442 w 4704"/>
              <a:gd name="T11" fmla="*/ 106 h 1718"/>
              <a:gd name="T12" fmla="*/ 519 w 4704"/>
              <a:gd name="T13" fmla="*/ 19 h 1718"/>
              <a:gd name="T14" fmla="*/ 807 w 4704"/>
              <a:gd name="T15" fmla="*/ 0 h 1718"/>
              <a:gd name="T16" fmla="*/ 989 w 4704"/>
              <a:gd name="T17" fmla="*/ 211 h 1718"/>
              <a:gd name="T18" fmla="*/ 1296 w 4704"/>
              <a:gd name="T19" fmla="*/ 576 h 1718"/>
              <a:gd name="T20" fmla="*/ 1824 w 4704"/>
              <a:gd name="T21" fmla="*/ 979 h 1718"/>
              <a:gd name="T22" fmla="*/ 2861 w 4704"/>
              <a:gd name="T23" fmla="*/ 1315 h 1718"/>
              <a:gd name="T24" fmla="*/ 3581 w 4704"/>
              <a:gd name="T25" fmla="*/ 1546 h 1718"/>
              <a:gd name="T26" fmla="*/ 4378 w 4704"/>
              <a:gd name="T27" fmla="*/ 1680 h 1718"/>
              <a:gd name="T28" fmla="*/ 4704 w 4704"/>
              <a:gd name="T29" fmla="*/ 1718 h 17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704"/>
              <a:gd name="T46" fmla="*/ 0 h 1718"/>
              <a:gd name="T47" fmla="*/ 4704 w 4704"/>
              <a:gd name="T48" fmla="*/ 1718 h 17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704" h="1718">
                <a:moveTo>
                  <a:pt x="0" y="1690"/>
                </a:moveTo>
                <a:lnTo>
                  <a:pt x="96" y="1546"/>
                </a:lnTo>
                <a:lnTo>
                  <a:pt x="173" y="1248"/>
                </a:lnTo>
                <a:lnTo>
                  <a:pt x="269" y="672"/>
                </a:lnTo>
                <a:lnTo>
                  <a:pt x="355" y="221"/>
                </a:lnTo>
                <a:lnTo>
                  <a:pt x="442" y="106"/>
                </a:lnTo>
                <a:lnTo>
                  <a:pt x="519" y="19"/>
                </a:lnTo>
                <a:lnTo>
                  <a:pt x="807" y="0"/>
                </a:lnTo>
                <a:lnTo>
                  <a:pt x="989" y="211"/>
                </a:lnTo>
                <a:lnTo>
                  <a:pt x="1296" y="576"/>
                </a:lnTo>
                <a:lnTo>
                  <a:pt x="1824" y="979"/>
                </a:lnTo>
                <a:lnTo>
                  <a:pt x="2861" y="1315"/>
                </a:lnTo>
                <a:lnTo>
                  <a:pt x="3581" y="1546"/>
                </a:lnTo>
                <a:lnTo>
                  <a:pt x="4378" y="1680"/>
                </a:lnTo>
                <a:lnTo>
                  <a:pt x="4704" y="1718"/>
                </a:lnTo>
              </a:path>
            </a:pathLst>
          </a:custGeom>
          <a:noFill/>
          <a:ln w="9525" cap="flat" cmpd="sng">
            <a:noFill/>
            <a:prstDash val="solid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62471" name="Freeform 7"/>
          <p:cNvSpPr>
            <a:spLocks/>
          </p:cNvSpPr>
          <p:nvPr/>
        </p:nvSpPr>
        <p:spPr bwMode="auto">
          <a:xfrm>
            <a:off x="1855788" y="3179763"/>
            <a:ext cx="6354762" cy="2809875"/>
          </a:xfrm>
          <a:custGeom>
            <a:avLst/>
            <a:gdLst>
              <a:gd name="T0" fmla="*/ 0 w 4503"/>
              <a:gd name="T1" fmla="*/ 1712 h 1770"/>
              <a:gd name="T2" fmla="*/ 336 w 4503"/>
              <a:gd name="T3" fmla="*/ 253 h 1770"/>
              <a:gd name="T4" fmla="*/ 749 w 4503"/>
              <a:gd name="T5" fmla="*/ 195 h 1770"/>
              <a:gd name="T6" fmla="*/ 1344 w 4503"/>
              <a:gd name="T7" fmla="*/ 1184 h 1770"/>
              <a:gd name="T8" fmla="*/ 2573 w 4503"/>
              <a:gd name="T9" fmla="*/ 1520 h 1770"/>
              <a:gd name="T10" fmla="*/ 3533 w 4503"/>
              <a:gd name="T11" fmla="*/ 1635 h 1770"/>
              <a:gd name="T12" fmla="*/ 4272 w 4503"/>
              <a:gd name="T13" fmla="*/ 1741 h 1770"/>
              <a:gd name="T14" fmla="*/ 4503 w 4503"/>
              <a:gd name="T15" fmla="*/ 1770 h 177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503"/>
              <a:gd name="T25" fmla="*/ 0 h 1770"/>
              <a:gd name="T26" fmla="*/ 4503 w 4503"/>
              <a:gd name="T27" fmla="*/ 1770 h 177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503" h="1770">
                <a:moveTo>
                  <a:pt x="0" y="1712"/>
                </a:moveTo>
                <a:cubicBezTo>
                  <a:pt x="105" y="1109"/>
                  <a:pt x="211" y="506"/>
                  <a:pt x="336" y="253"/>
                </a:cubicBezTo>
                <a:cubicBezTo>
                  <a:pt x="461" y="0"/>
                  <a:pt x="581" y="40"/>
                  <a:pt x="749" y="195"/>
                </a:cubicBezTo>
                <a:cubicBezTo>
                  <a:pt x="917" y="350"/>
                  <a:pt x="1040" y="963"/>
                  <a:pt x="1344" y="1184"/>
                </a:cubicBezTo>
                <a:cubicBezTo>
                  <a:pt x="1648" y="1405"/>
                  <a:pt x="2208" y="1445"/>
                  <a:pt x="2573" y="1520"/>
                </a:cubicBezTo>
                <a:cubicBezTo>
                  <a:pt x="2938" y="1595"/>
                  <a:pt x="3250" y="1598"/>
                  <a:pt x="3533" y="1635"/>
                </a:cubicBezTo>
                <a:cubicBezTo>
                  <a:pt x="3816" y="1672"/>
                  <a:pt x="4110" y="1719"/>
                  <a:pt x="4272" y="1741"/>
                </a:cubicBezTo>
                <a:cubicBezTo>
                  <a:pt x="4434" y="1763"/>
                  <a:pt x="4468" y="1766"/>
                  <a:pt x="4503" y="1770"/>
                </a:cubicBezTo>
              </a:path>
            </a:pathLst>
          </a:custGeom>
          <a:noFill/>
          <a:ln w="3810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1331913" y="2492375"/>
            <a:ext cx="1655762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sz="1600" b="1" dirty="0">
                <a:solidFill>
                  <a:schemeClr val="tx1"/>
                </a:solidFill>
              </a:rPr>
              <a:t>Stężenie leku w osoczu</a:t>
            </a: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5003800" y="5589588"/>
            <a:ext cx="165735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sz="1600" b="1" dirty="0">
                <a:solidFill>
                  <a:schemeClr val="tx1"/>
                </a:solidFill>
              </a:rPr>
              <a:t>Podana dawka leku</a:t>
            </a:r>
            <a:endParaRPr lang="en-US" sz="1600" b="1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62474" name="Freeform 10"/>
          <p:cNvSpPr>
            <a:spLocks/>
          </p:cNvSpPr>
          <p:nvPr/>
        </p:nvSpPr>
        <p:spPr bwMode="auto">
          <a:xfrm>
            <a:off x="1828800" y="4659313"/>
            <a:ext cx="611188" cy="1284287"/>
          </a:xfrm>
          <a:custGeom>
            <a:avLst/>
            <a:gdLst>
              <a:gd name="T0" fmla="*/ 0 w 433"/>
              <a:gd name="T1" fmla="*/ 809 h 809"/>
              <a:gd name="T2" fmla="*/ 374 w 433"/>
              <a:gd name="T3" fmla="*/ 99 h 809"/>
              <a:gd name="T4" fmla="*/ 355 w 433"/>
              <a:gd name="T5" fmla="*/ 214 h 809"/>
              <a:gd name="T6" fmla="*/ 0 60000 65536"/>
              <a:gd name="T7" fmla="*/ 0 60000 65536"/>
              <a:gd name="T8" fmla="*/ 0 60000 65536"/>
              <a:gd name="T9" fmla="*/ 0 w 433"/>
              <a:gd name="T10" fmla="*/ 0 h 809"/>
              <a:gd name="T11" fmla="*/ 433 w 433"/>
              <a:gd name="T12" fmla="*/ 809 h 8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3" h="809">
                <a:moveTo>
                  <a:pt x="0" y="809"/>
                </a:moveTo>
                <a:cubicBezTo>
                  <a:pt x="157" y="503"/>
                  <a:pt x="315" y="198"/>
                  <a:pt x="374" y="99"/>
                </a:cubicBezTo>
                <a:cubicBezTo>
                  <a:pt x="433" y="0"/>
                  <a:pt x="394" y="107"/>
                  <a:pt x="355" y="214"/>
                </a:cubicBezTo>
              </a:path>
            </a:pathLst>
          </a:cu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62475" name="Freeform 11"/>
          <p:cNvSpPr>
            <a:spLocks/>
          </p:cNvSpPr>
          <p:nvPr/>
        </p:nvSpPr>
        <p:spPr bwMode="auto">
          <a:xfrm>
            <a:off x="1835150" y="-1035050"/>
            <a:ext cx="3292475" cy="7467600"/>
          </a:xfrm>
          <a:custGeom>
            <a:avLst/>
            <a:gdLst>
              <a:gd name="T0" fmla="*/ 0 w 2333"/>
              <a:gd name="T1" fmla="*/ 4704 h 4704"/>
              <a:gd name="T2" fmla="*/ 67 w 2333"/>
              <a:gd name="T3" fmla="*/ 4560 h 4704"/>
              <a:gd name="T4" fmla="*/ 86 w 2333"/>
              <a:gd name="T5" fmla="*/ 4435 h 4704"/>
              <a:gd name="T6" fmla="*/ 605 w 2333"/>
              <a:gd name="T7" fmla="*/ 0 h 4704"/>
              <a:gd name="T8" fmla="*/ 1786 w 2333"/>
              <a:gd name="T9" fmla="*/ 3686 h 4704"/>
              <a:gd name="T10" fmla="*/ 2333 w 2333"/>
              <a:gd name="T11" fmla="*/ 3753 h 47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33"/>
              <a:gd name="T19" fmla="*/ 0 h 4704"/>
              <a:gd name="T20" fmla="*/ 2333 w 2333"/>
              <a:gd name="T21" fmla="*/ 4704 h 47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33" h="4704">
                <a:moveTo>
                  <a:pt x="0" y="4704"/>
                </a:moveTo>
                <a:cubicBezTo>
                  <a:pt x="30" y="4658"/>
                  <a:pt x="36" y="4605"/>
                  <a:pt x="67" y="4560"/>
                </a:cubicBezTo>
                <a:cubicBezTo>
                  <a:pt x="77" y="4440"/>
                  <a:pt x="50" y="4471"/>
                  <a:pt x="86" y="4435"/>
                </a:cubicBezTo>
                <a:lnTo>
                  <a:pt x="605" y="0"/>
                </a:lnTo>
                <a:lnTo>
                  <a:pt x="1786" y="3686"/>
                </a:lnTo>
                <a:lnTo>
                  <a:pt x="2333" y="3753"/>
                </a:lnTo>
              </a:path>
            </a:pathLst>
          </a:cu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102412" name="Text Box 12"/>
          <p:cNvSpPr txBox="1">
            <a:spLocks noChangeArrowheads="1"/>
          </p:cNvSpPr>
          <p:nvPr/>
        </p:nvSpPr>
        <p:spPr bwMode="auto">
          <a:xfrm>
            <a:off x="755650" y="1341438"/>
            <a:ext cx="78486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l-PL" sz="2000" b="1" dirty="0">
                <a:solidFill>
                  <a:srgbClr val="FF0000"/>
                </a:solidFill>
              </a:rPr>
              <a:t>       </a:t>
            </a:r>
            <a:r>
              <a:rPr lang="pl-PL" sz="2000" dirty="0">
                <a:solidFill>
                  <a:schemeClr val="hlink"/>
                </a:solidFill>
                <a:latin typeface="+mn-lt"/>
              </a:rPr>
              <a:t>zależność stężenia leku w osoczu od podanej dawki</a:t>
            </a:r>
          </a:p>
        </p:txBody>
      </p:sp>
      <p:sp>
        <p:nvSpPr>
          <p:cNvPr id="102413" name="Line 13"/>
          <p:cNvSpPr>
            <a:spLocks noChangeShapeType="1"/>
          </p:cNvSpPr>
          <p:nvPr/>
        </p:nvSpPr>
        <p:spPr bwMode="auto">
          <a:xfrm flipV="1">
            <a:off x="2987675" y="2492375"/>
            <a:ext cx="3024188" cy="3097213"/>
          </a:xfrm>
          <a:prstGeom prst="line">
            <a:avLst/>
          </a:prstGeom>
          <a:noFill/>
          <a:ln w="38100">
            <a:solidFill>
              <a:srgbClr val="FF00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pl-PL"/>
          </a:p>
        </p:txBody>
      </p:sp>
      <p:sp>
        <p:nvSpPr>
          <p:cNvPr id="102414" name="Line 14"/>
          <p:cNvSpPr>
            <a:spLocks noChangeShapeType="1"/>
          </p:cNvSpPr>
          <p:nvPr/>
        </p:nvSpPr>
        <p:spPr bwMode="auto">
          <a:xfrm flipV="1">
            <a:off x="4500563" y="4005263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l-PL"/>
          </a:p>
        </p:txBody>
      </p:sp>
      <p:sp>
        <p:nvSpPr>
          <p:cNvPr id="102415" name="Line 15"/>
          <p:cNvSpPr>
            <a:spLocks noChangeShapeType="1"/>
          </p:cNvSpPr>
          <p:nvPr/>
        </p:nvSpPr>
        <p:spPr bwMode="auto">
          <a:xfrm flipH="1">
            <a:off x="2987675" y="4005263"/>
            <a:ext cx="1512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l-PL"/>
          </a:p>
        </p:txBody>
      </p:sp>
      <p:sp>
        <p:nvSpPr>
          <p:cNvPr id="102416" name="Line 16"/>
          <p:cNvSpPr>
            <a:spLocks noChangeShapeType="1"/>
          </p:cNvSpPr>
          <p:nvPr/>
        </p:nvSpPr>
        <p:spPr bwMode="auto">
          <a:xfrm flipV="1">
            <a:off x="5795963" y="2708275"/>
            <a:ext cx="0" cy="2881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l-PL"/>
          </a:p>
        </p:txBody>
      </p:sp>
      <p:sp>
        <p:nvSpPr>
          <p:cNvPr id="102417" name="Line 17"/>
          <p:cNvSpPr>
            <a:spLocks noChangeShapeType="1"/>
          </p:cNvSpPr>
          <p:nvPr/>
        </p:nvSpPr>
        <p:spPr bwMode="auto">
          <a:xfrm flipH="1">
            <a:off x="2987675" y="2708275"/>
            <a:ext cx="2808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l-PL"/>
          </a:p>
        </p:txBody>
      </p:sp>
      <p:sp>
        <p:nvSpPr>
          <p:cNvPr id="102418" name="Text Box 18"/>
          <p:cNvSpPr txBox="1">
            <a:spLocks noChangeArrowheads="1"/>
          </p:cNvSpPr>
          <p:nvPr/>
        </p:nvSpPr>
        <p:spPr bwMode="auto">
          <a:xfrm>
            <a:off x="3924300" y="5157788"/>
            <a:ext cx="5762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000" b="1" dirty="0">
                <a:solidFill>
                  <a:schemeClr val="tx1"/>
                </a:solidFill>
              </a:rPr>
              <a:t>D</a:t>
            </a:r>
            <a:r>
              <a:rPr lang="pl-PL" sz="16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2419" name="Text Box 19"/>
          <p:cNvSpPr txBox="1">
            <a:spLocks noChangeArrowheads="1"/>
          </p:cNvSpPr>
          <p:nvPr/>
        </p:nvSpPr>
        <p:spPr bwMode="auto">
          <a:xfrm>
            <a:off x="5148263" y="5157788"/>
            <a:ext cx="6477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000" b="1" dirty="0">
                <a:solidFill>
                  <a:schemeClr val="tx1"/>
                </a:solidFill>
              </a:rPr>
              <a:t>D</a:t>
            </a:r>
            <a:r>
              <a:rPr lang="pl-PL" sz="16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2420" name="Text Box 20"/>
          <p:cNvSpPr txBox="1">
            <a:spLocks noChangeArrowheads="1"/>
          </p:cNvSpPr>
          <p:nvPr/>
        </p:nvSpPr>
        <p:spPr bwMode="auto">
          <a:xfrm>
            <a:off x="2988767" y="3573463"/>
            <a:ext cx="7191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000" b="1" dirty="0">
                <a:solidFill>
                  <a:schemeClr val="tx1"/>
                </a:solidFill>
              </a:rPr>
              <a:t>C</a:t>
            </a:r>
            <a:r>
              <a:rPr lang="pl-PL" sz="16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2421" name="Text Box 21"/>
          <p:cNvSpPr txBox="1">
            <a:spLocks noChangeArrowheads="1"/>
          </p:cNvSpPr>
          <p:nvPr/>
        </p:nvSpPr>
        <p:spPr bwMode="auto">
          <a:xfrm>
            <a:off x="2987874" y="2276475"/>
            <a:ext cx="10080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000" b="1" dirty="0">
                <a:solidFill>
                  <a:schemeClr val="tx1"/>
                </a:solidFill>
              </a:rPr>
              <a:t>C</a:t>
            </a:r>
            <a:r>
              <a:rPr lang="pl-PL" sz="1600" b="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02422" name="AutoShape 22"/>
          <p:cNvCxnSpPr>
            <a:cxnSpLocks noChangeShapeType="1"/>
          </p:cNvCxnSpPr>
          <p:nvPr/>
        </p:nvCxnSpPr>
        <p:spPr bwMode="auto">
          <a:xfrm flipH="1" flipV="1">
            <a:off x="4500563" y="4868863"/>
            <a:ext cx="1295400" cy="1587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02428" name="AutoShape 28"/>
          <p:cNvCxnSpPr>
            <a:cxnSpLocks noChangeShapeType="1"/>
          </p:cNvCxnSpPr>
          <p:nvPr/>
        </p:nvCxnSpPr>
        <p:spPr bwMode="auto">
          <a:xfrm>
            <a:off x="3779838" y="2708275"/>
            <a:ext cx="0" cy="1296988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pic>
        <p:nvPicPr>
          <p:cNvPr id="2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10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102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102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102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000"/>
                                        <p:tgtEl>
                                          <p:spTgt spid="102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2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2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2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2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3" grpId="0" animBg="1"/>
      <p:bldP spid="102414" grpId="0" animBg="1"/>
      <p:bldP spid="102415" grpId="0" animBg="1"/>
      <p:bldP spid="102416" grpId="0" animBg="1"/>
      <p:bldP spid="102417" grpId="0" animBg="1"/>
      <p:bldP spid="102421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500063" y="163513"/>
            <a:ext cx="83915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r>
              <a:rPr lang="pl-PL" sz="6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	</a:t>
            </a:r>
            <a:endParaRPr lang="en-US" sz="4400" b="1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217488" y="118373"/>
            <a:ext cx="89265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pl-PL" sz="3200" dirty="0">
                <a:solidFill>
                  <a:schemeClr val="tx1"/>
                </a:solidFill>
                <a:latin typeface="+mj-lt"/>
              </a:rPr>
              <a:t>Farmakokinetyka liniowa</a:t>
            </a:r>
          </a:p>
        </p:txBody>
      </p:sp>
      <p:sp>
        <p:nvSpPr>
          <p:cNvPr id="63492" name="Line 5"/>
          <p:cNvSpPr>
            <a:spLocks noChangeShapeType="1"/>
          </p:cNvSpPr>
          <p:nvPr/>
        </p:nvSpPr>
        <p:spPr bwMode="auto">
          <a:xfrm flipH="1">
            <a:off x="2987675" y="2276475"/>
            <a:ext cx="14288" cy="3306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63493" name="Line 6"/>
          <p:cNvSpPr>
            <a:spLocks noChangeShapeType="1"/>
          </p:cNvSpPr>
          <p:nvPr/>
        </p:nvSpPr>
        <p:spPr bwMode="auto">
          <a:xfrm flipV="1">
            <a:off x="2987675" y="5589588"/>
            <a:ext cx="3675063" cy="28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63494" name="Freeform 7"/>
          <p:cNvSpPr>
            <a:spLocks/>
          </p:cNvSpPr>
          <p:nvPr/>
        </p:nvSpPr>
        <p:spPr bwMode="auto">
          <a:xfrm>
            <a:off x="2233613" y="3306763"/>
            <a:ext cx="6637337" cy="2727325"/>
          </a:xfrm>
          <a:custGeom>
            <a:avLst/>
            <a:gdLst>
              <a:gd name="T0" fmla="*/ 0 w 4704"/>
              <a:gd name="T1" fmla="*/ 1690 h 1718"/>
              <a:gd name="T2" fmla="*/ 96 w 4704"/>
              <a:gd name="T3" fmla="*/ 1546 h 1718"/>
              <a:gd name="T4" fmla="*/ 173 w 4704"/>
              <a:gd name="T5" fmla="*/ 1248 h 1718"/>
              <a:gd name="T6" fmla="*/ 269 w 4704"/>
              <a:gd name="T7" fmla="*/ 672 h 1718"/>
              <a:gd name="T8" fmla="*/ 355 w 4704"/>
              <a:gd name="T9" fmla="*/ 221 h 1718"/>
              <a:gd name="T10" fmla="*/ 442 w 4704"/>
              <a:gd name="T11" fmla="*/ 106 h 1718"/>
              <a:gd name="T12" fmla="*/ 519 w 4704"/>
              <a:gd name="T13" fmla="*/ 19 h 1718"/>
              <a:gd name="T14" fmla="*/ 807 w 4704"/>
              <a:gd name="T15" fmla="*/ 0 h 1718"/>
              <a:gd name="T16" fmla="*/ 989 w 4704"/>
              <a:gd name="T17" fmla="*/ 211 h 1718"/>
              <a:gd name="T18" fmla="*/ 1296 w 4704"/>
              <a:gd name="T19" fmla="*/ 576 h 1718"/>
              <a:gd name="T20" fmla="*/ 1824 w 4704"/>
              <a:gd name="T21" fmla="*/ 979 h 1718"/>
              <a:gd name="T22" fmla="*/ 2861 w 4704"/>
              <a:gd name="T23" fmla="*/ 1315 h 1718"/>
              <a:gd name="T24" fmla="*/ 3581 w 4704"/>
              <a:gd name="T25" fmla="*/ 1546 h 1718"/>
              <a:gd name="T26" fmla="*/ 4378 w 4704"/>
              <a:gd name="T27" fmla="*/ 1680 h 1718"/>
              <a:gd name="T28" fmla="*/ 4704 w 4704"/>
              <a:gd name="T29" fmla="*/ 1718 h 17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704"/>
              <a:gd name="T46" fmla="*/ 0 h 1718"/>
              <a:gd name="T47" fmla="*/ 4704 w 4704"/>
              <a:gd name="T48" fmla="*/ 1718 h 17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704" h="1718">
                <a:moveTo>
                  <a:pt x="0" y="1690"/>
                </a:moveTo>
                <a:lnTo>
                  <a:pt x="96" y="1546"/>
                </a:lnTo>
                <a:lnTo>
                  <a:pt x="173" y="1248"/>
                </a:lnTo>
                <a:lnTo>
                  <a:pt x="269" y="672"/>
                </a:lnTo>
                <a:lnTo>
                  <a:pt x="355" y="221"/>
                </a:lnTo>
                <a:lnTo>
                  <a:pt x="442" y="106"/>
                </a:lnTo>
                <a:lnTo>
                  <a:pt x="519" y="19"/>
                </a:lnTo>
                <a:lnTo>
                  <a:pt x="807" y="0"/>
                </a:lnTo>
                <a:lnTo>
                  <a:pt x="989" y="211"/>
                </a:lnTo>
                <a:lnTo>
                  <a:pt x="1296" y="576"/>
                </a:lnTo>
                <a:lnTo>
                  <a:pt x="1824" y="979"/>
                </a:lnTo>
                <a:lnTo>
                  <a:pt x="2861" y="1315"/>
                </a:lnTo>
                <a:lnTo>
                  <a:pt x="3581" y="1546"/>
                </a:lnTo>
                <a:lnTo>
                  <a:pt x="4378" y="1680"/>
                </a:lnTo>
                <a:lnTo>
                  <a:pt x="4704" y="1718"/>
                </a:lnTo>
              </a:path>
            </a:pathLst>
          </a:custGeom>
          <a:noFill/>
          <a:ln w="9525" cap="flat" cmpd="sng">
            <a:noFill/>
            <a:prstDash val="solid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63495" name="Freeform 8"/>
          <p:cNvSpPr>
            <a:spLocks/>
          </p:cNvSpPr>
          <p:nvPr/>
        </p:nvSpPr>
        <p:spPr bwMode="auto">
          <a:xfrm>
            <a:off x="1855788" y="3179763"/>
            <a:ext cx="6354762" cy="2809875"/>
          </a:xfrm>
          <a:custGeom>
            <a:avLst/>
            <a:gdLst>
              <a:gd name="T0" fmla="*/ 0 w 4503"/>
              <a:gd name="T1" fmla="*/ 1712 h 1770"/>
              <a:gd name="T2" fmla="*/ 336 w 4503"/>
              <a:gd name="T3" fmla="*/ 253 h 1770"/>
              <a:gd name="T4" fmla="*/ 749 w 4503"/>
              <a:gd name="T5" fmla="*/ 195 h 1770"/>
              <a:gd name="T6" fmla="*/ 1344 w 4503"/>
              <a:gd name="T7" fmla="*/ 1184 h 1770"/>
              <a:gd name="T8" fmla="*/ 2573 w 4503"/>
              <a:gd name="T9" fmla="*/ 1520 h 1770"/>
              <a:gd name="T10" fmla="*/ 3533 w 4503"/>
              <a:gd name="T11" fmla="*/ 1635 h 1770"/>
              <a:gd name="T12" fmla="*/ 4272 w 4503"/>
              <a:gd name="T13" fmla="*/ 1741 h 1770"/>
              <a:gd name="T14" fmla="*/ 4503 w 4503"/>
              <a:gd name="T15" fmla="*/ 1770 h 177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503"/>
              <a:gd name="T25" fmla="*/ 0 h 1770"/>
              <a:gd name="T26" fmla="*/ 4503 w 4503"/>
              <a:gd name="T27" fmla="*/ 1770 h 177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503" h="1770">
                <a:moveTo>
                  <a:pt x="0" y="1712"/>
                </a:moveTo>
                <a:cubicBezTo>
                  <a:pt x="105" y="1109"/>
                  <a:pt x="211" y="506"/>
                  <a:pt x="336" y="253"/>
                </a:cubicBezTo>
                <a:cubicBezTo>
                  <a:pt x="461" y="0"/>
                  <a:pt x="581" y="40"/>
                  <a:pt x="749" y="195"/>
                </a:cubicBezTo>
                <a:cubicBezTo>
                  <a:pt x="917" y="350"/>
                  <a:pt x="1040" y="963"/>
                  <a:pt x="1344" y="1184"/>
                </a:cubicBezTo>
                <a:cubicBezTo>
                  <a:pt x="1648" y="1405"/>
                  <a:pt x="2208" y="1445"/>
                  <a:pt x="2573" y="1520"/>
                </a:cubicBezTo>
                <a:cubicBezTo>
                  <a:pt x="2938" y="1595"/>
                  <a:pt x="3250" y="1598"/>
                  <a:pt x="3533" y="1635"/>
                </a:cubicBezTo>
                <a:cubicBezTo>
                  <a:pt x="3816" y="1672"/>
                  <a:pt x="4110" y="1719"/>
                  <a:pt x="4272" y="1741"/>
                </a:cubicBezTo>
                <a:cubicBezTo>
                  <a:pt x="4434" y="1763"/>
                  <a:pt x="4468" y="1766"/>
                  <a:pt x="4503" y="1770"/>
                </a:cubicBezTo>
              </a:path>
            </a:pathLst>
          </a:custGeom>
          <a:noFill/>
          <a:ln w="3810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63496" name="Text Box 9"/>
          <p:cNvSpPr txBox="1">
            <a:spLocks noChangeArrowheads="1"/>
          </p:cNvSpPr>
          <p:nvPr/>
        </p:nvSpPr>
        <p:spPr bwMode="auto">
          <a:xfrm>
            <a:off x="395288" y="2565400"/>
            <a:ext cx="2592387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sz="1600" b="1" dirty="0">
                <a:solidFill>
                  <a:schemeClr val="tx1"/>
                </a:solidFill>
              </a:rPr>
              <a:t>Szybkość procesów farmakokinetycznych</a:t>
            </a:r>
          </a:p>
        </p:txBody>
      </p:sp>
      <p:sp>
        <p:nvSpPr>
          <p:cNvPr id="63497" name="Text Box 10"/>
          <p:cNvSpPr txBox="1">
            <a:spLocks noChangeArrowheads="1"/>
          </p:cNvSpPr>
          <p:nvPr/>
        </p:nvSpPr>
        <p:spPr bwMode="auto">
          <a:xfrm>
            <a:off x="5003800" y="5589588"/>
            <a:ext cx="165735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sz="1600" b="1" dirty="0">
                <a:solidFill>
                  <a:schemeClr val="tx1"/>
                </a:solidFill>
              </a:rPr>
              <a:t>Stężenie leku w osoczu</a:t>
            </a:r>
            <a:endParaRPr lang="en-US" sz="1600" b="1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63498" name="Freeform 11"/>
          <p:cNvSpPr>
            <a:spLocks/>
          </p:cNvSpPr>
          <p:nvPr/>
        </p:nvSpPr>
        <p:spPr bwMode="auto">
          <a:xfrm>
            <a:off x="1828800" y="4659313"/>
            <a:ext cx="611188" cy="1284287"/>
          </a:xfrm>
          <a:custGeom>
            <a:avLst/>
            <a:gdLst>
              <a:gd name="T0" fmla="*/ 0 w 433"/>
              <a:gd name="T1" fmla="*/ 809 h 809"/>
              <a:gd name="T2" fmla="*/ 374 w 433"/>
              <a:gd name="T3" fmla="*/ 99 h 809"/>
              <a:gd name="T4" fmla="*/ 355 w 433"/>
              <a:gd name="T5" fmla="*/ 214 h 809"/>
              <a:gd name="T6" fmla="*/ 0 60000 65536"/>
              <a:gd name="T7" fmla="*/ 0 60000 65536"/>
              <a:gd name="T8" fmla="*/ 0 60000 65536"/>
              <a:gd name="T9" fmla="*/ 0 w 433"/>
              <a:gd name="T10" fmla="*/ 0 h 809"/>
              <a:gd name="T11" fmla="*/ 433 w 433"/>
              <a:gd name="T12" fmla="*/ 809 h 8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3" h="809">
                <a:moveTo>
                  <a:pt x="0" y="809"/>
                </a:moveTo>
                <a:cubicBezTo>
                  <a:pt x="157" y="503"/>
                  <a:pt x="315" y="198"/>
                  <a:pt x="374" y="99"/>
                </a:cubicBezTo>
                <a:cubicBezTo>
                  <a:pt x="433" y="0"/>
                  <a:pt x="394" y="107"/>
                  <a:pt x="355" y="214"/>
                </a:cubicBezTo>
              </a:path>
            </a:pathLst>
          </a:cu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63499" name="Freeform 12"/>
          <p:cNvSpPr>
            <a:spLocks/>
          </p:cNvSpPr>
          <p:nvPr/>
        </p:nvSpPr>
        <p:spPr bwMode="auto">
          <a:xfrm>
            <a:off x="1835150" y="-1035050"/>
            <a:ext cx="3292475" cy="7467600"/>
          </a:xfrm>
          <a:custGeom>
            <a:avLst/>
            <a:gdLst>
              <a:gd name="T0" fmla="*/ 0 w 2333"/>
              <a:gd name="T1" fmla="*/ 4704 h 4704"/>
              <a:gd name="T2" fmla="*/ 67 w 2333"/>
              <a:gd name="T3" fmla="*/ 4560 h 4704"/>
              <a:gd name="T4" fmla="*/ 86 w 2333"/>
              <a:gd name="T5" fmla="*/ 4435 h 4704"/>
              <a:gd name="T6" fmla="*/ 605 w 2333"/>
              <a:gd name="T7" fmla="*/ 0 h 4704"/>
              <a:gd name="T8" fmla="*/ 1786 w 2333"/>
              <a:gd name="T9" fmla="*/ 3686 h 4704"/>
              <a:gd name="T10" fmla="*/ 2333 w 2333"/>
              <a:gd name="T11" fmla="*/ 3753 h 47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33"/>
              <a:gd name="T19" fmla="*/ 0 h 4704"/>
              <a:gd name="T20" fmla="*/ 2333 w 2333"/>
              <a:gd name="T21" fmla="*/ 4704 h 47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33" h="4704">
                <a:moveTo>
                  <a:pt x="0" y="4704"/>
                </a:moveTo>
                <a:cubicBezTo>
                  <a:pt x="30" y="4658"/>
                  <a:pt x="36" y="4605"/>
                  <a:pt x="67" y="4560"/>
                </a:cubicBezTo>
                <a:cubicBezTo>
                  <a:pt x="77" y="4440"/>
                  <a:pt x="50" y="4471"/>
                  <a:pt x="86" y="4435"/>
                </a:cubicBezTo>
                <a:lnTo>
                  <a:pt x="605" y="0"/>
                </a:lnTo>
                <a:lnTo>
                  <a:pt x="1786" y="3686"/>
                </a:lnTo>
                <a:lnTo>
                  <a:pt x="2333" y="3753"/>
                </a:lnTo>
              </a:path>
            </a:pathLst>
          </a:cu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101389" name="Text Box 13"/>
          <p:cNvSpPr txBox="1">
            <a:spLocks noChangeArrowheads="1"/>
          </p:cNvSpPr>
          <p:nvPr/>
        </p:nvSpPr>
        <p:spPr bwMode="auto">
          <a:xfrm>
            <a:off x="755650" y="1196975"/>
            <a:ext cx="7848600" cy="854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l-PL" sz="2000" dirty="0">
                <a:solidFill>
                  <a:srgbClr val="FF0000"/>
                </a:solidFill>
              </a:rPr>
              <a:t>       </a:t>
            </a:r>
            <a:r>
              <a:rPr lang="pl-PL" sz="2000" dirty="0">
                <a:solidFill>
                  <a:schemeClr val="hlink"/>
                </a:solidFill>
                <a:latin typeface="+mn-lt"/>
              </a:rPr>
              <a:t>zależność szybkości procesów farmakokinetycznych </a:t>
            </a:r>
          </a:p>
          <a:p>
            <a:pPr algn="l" eaLnBrk="0" hangingPunct="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l-PL" sz="2000" dirty="0">
                <a:solidFill>
                  <a:schemeClr val="hlink"/>
                </a:solidFill>
                <a:latin typeface="+mn-lt"/>
              </a:rPr>
              <a:t>		od stężenia leku w osoczu</a:t>
            </a:r>
          </a:p>
        </p:txBody>
      </p:sp>
      <p:sp>
        <p:nvSpPr>
          <p:cNvPr id="101390" name="Line 14"/>
          <p:cNvSpPr>
            <a:spLocks noChangeShapeType="1"/>
          </p:cNvSpPr>
          <p:nvPr/>
        </p:nvSpPr>
        <p:spPr bwMode="auto">
          <a:xfrm flipV="1">
            <a:off x="2987675" y="2492375"/>
            <a:ext cx="3024188" cy="3097213"/>
          </a:xfrm>
          <a:prstGeom prst="line">
            <a:avLst/>
          </a:prstGeom>
          <a:noFill/>
          <a:ln w="38100">
            <a:solidFill>
              <a:srgbClr val="FF00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pl-PL"/>
          </a:p>
        </p:txBody>
      </p:sp>
      <p:pic>
        <p:nvPicPr>
          <p:cNvPr id="1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10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90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48680"/>
            <a:ext cx="8892480" cy="864096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l-PL" sz="2800" dirty="0"/>
              <a:t>Charakterystyka procesów przebiegających </a:t>
            </a:r>
            <a:br>
              <a:rPr lang="pl-PL" sz="2800" dirty="0"/>
            </a:br>
            <a:r>
              <a:rPr lang="pl-PL" sz="2800" dirty="0"/>
              <a:t>według kinetyki liniowej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16832"/>
            <a:ext cx="8229600" cy="3962400"/>
          </a:xfrm>
        </p:spPr>
        <p:txBody>
          <a:bodyPr>
            <a:normAutofit/>
          </a:bodyPr>
          <a:lstStyle/>
          <a:p>
            <a:r>
              <a:rPr lang="pl-PL" sz="2000" dirty="0"/>
              <a:t> t½, </a:t>
            </a:r>
            <a:r>
              <a:rPr lang="pl-PL" sz="2000" dirty="0" err="1"/>
              <a:t>Vd</a:t>
            </a:r>
            <a:r>
              <a:rPr lang="pl-PL" sz="2000" dirty="0"/>
              <a:t>, Cl jest stały, niezależny od dawki</a:t>
            </a:r>
          </a:p>
          <a:p>
            <a:endParaRPr lang="pl-PL" sz="2000" dirty="0"/>
          </a:p>
          <a:p>
            <a:r>
              <a:rPr lang="pl-PL" sz="2000" dirty="0"/>
              <a:t> AUC jest proporcjonalne do dawki</a:t>
            </a:r>
          </a:p>
          <a:p>
            <a:endParaRPr lang="pl-PL" sz="2000" dirty="0"/>
          </a:p>
          <a:p>
            <a:r>
              <a:rPr lang="pl-PL" sz="2000" dirty="0"/>
              <a:t> stężenie w stanie stacjonarnym jest proporcjonalne do dawki</a:t>
            </a: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>
                <a:solidFill>
                  <a:schemeClr val="tx1"/>
                </a:solidFill>
                <a:latin typeface="+mn-lt"/>
              </a:rPr>
              <a:t>Rozpad postaci leku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pl-PL" sz="2200" dirty="0">
                <a:solidFill>
                  <a:schemeClr val="tx1"/>
                </a:solidFill>
                <a:latin typeface="+mn-lt"/>
              </a:rPr>
              <a:t>im mniejsze elementy tym lepiej rozpuszczalne i lepiej </a:t>
            </a:r>
            <a:r>
              <a:rPr lang="pl-PL" sz="2200" dirty="0" err="1">
                <a:solidFill>
                  <a:schemeClr val="tx1"/>
                </a:solidFill>
                <a:latin typeface="+mn-lt"/>
              </a:rPr>
              <a:t>wchłanialne</a:t>
            </a:r>
            <a:endParaRPr lang="pl-PL" sz="2200" dirty="0">
              <a:solidFill>
                <a:schemeClr val="tx1"/>
              </a:solidFill>
              <a:latin typeface="+mn-lt"/>
            </a:endParaRPr>
          </a:p>
          <a:p>
            <a:pPr>
              <a:buFont typeface="Wingdings" pitchFamily="2" charset="2"/>
              <a:buChar char="ü"/>
            </a:pPr>
            <a:endParaRPr lang="pl-PL" sz="2200" dirty="0">
              <a:solidFill>
                <a:schemeClr val="tx1"/>
              </a:solidFill>
              <a:latin typeface="+mn-lt"/>
            </a:endParaRPr>
          </a:p>
          <a:p>
            <a:pPr>
              <a:buFont typeface="Wingdings" pitchFamily="2" charset="2"/>
              <a:buChar char="ü"/>
            </a:pPr>
            <a:r>
              <a:rPr lang="pl-PL" sz="2200" dirty="0">
                <a:solidFill>
                  <a:schemeClr val="tx1"/>
                </a:solidFill>
                <a:latin typeface="+mn-lt"/>
              </a:rPr>
              <a:t>proces zależy od czynników </a:t>
            </a:r>
            <a:r>
              <a:rPr lang="pl-PL" sz="2200" dirty="0" err="1">
                <a:solidFill>
                  <a:schemeClr val="tx1"/>
                </a:solidFill>
                <a:latin typeface="+mn-lt"/>
              </a:rPr>
              <a:t>farmakotechnicznych</a:t>
            </a:r>
            <a:r>
              <a:rPr lang="pl-PL" sz="2200" dirty="0">
                <a:solidFill>
                  <a:schemeClr val="tx1"/>
                </a:solidFill>
                <a:latin typeface="+mn-lt"/>
              </a:rPr>
              <a:t> (technologia produkcji leków)</a:t>
            </a:r>
          </a:p>
          <a:p>
            <a:pPr>
              <a:buFont typeface="Wingdings" pitchFamily="2" charset="2"/>
              <a:buChar char="ü"/>
            </a:pPr>
            <a:endParaRPr lang="pl-PL" sz="2200" dirty="0">
              <a:solidFill>
                <a:schemeClr val="tx1"/>
              </a:solidFill>
              <a:latin typeface="+mn-lt"/>
            </a:endParaRPr>
          </a:p>
          <a:p>
            <a:pPr>
              <a:buFont typeface="Wingdings" pitchFamily="2" charset="2"/>
              <a:buChar char="ü"/>
            </a:pPr>
            <a:r>
              <a:rPr lang="pl-PL" sz="2200" dirty="0">
                <a:solidFill>
                  <a:schemeClr val="tx1"/>
                </a:solidFill>
                <a:latin typeface="+mn-lt"/>
              </a:rPr>
              <a:t>stopień </a:t>
            </a:r>
            <a:r>
              <a:rPr lang="pl-PL" sz="2200" dirty="0" err="1">
                <a:solidFill>
                  <a:schemeClr val="tx1"/>
                </a:solidFill>
                <a:latin typeface="+mn-lt"/>
              </a:rPr>
              <a:t>rozpadalności</a:t>
            </a:r>
            <a:r>
              <a:rPr lang="pl-PL" sz="2200" dirty="0">
                <a:solidFill>
                  <a:schemeClr val="tx1"/>
                </a:solidFill>
                <a:latin typeface="+mn-lt"/>
              </a:rPr>
              <a:t> wpływa na szybkość rozpuszczania</a:t>
            </a:r>
          </a:p>
          <a:p>
            <a:pPr>
              <a:buFont typeface="Wingdings" pitchFamily="2" charset="2"/>
              <a:buChar char="ü"/>
            </a:pPr>
            <a:endParaRPr lang="pl-PL" sz="2200" dirty="0">
              <a:solidFill>
                <a:schemeClr val="tx1"/>
              </a:solidFill>
              <a:latin typeface="+mn-lt"/>
            </a:endParaRPr>
          </a:p>
          <a:p>
            <a:pPr>
              <a:buFont typeface="Wingdings" pitchFamily="2" charset="2"/>
              <a:buChar char="ü"/>
            </a:pPr>
            <a:r>
              <a:rPr lang="pl-PL" sz="2200" dirty="0">
                <a:solidFill>
                  <a:schemeClr val="tx1"/>
                </a:solidFill>
                <a:latin typeface="+mn-lt"/>
              </a:rPr>
              <a:t>różnice pomiędzy firmami </a:t>
            </a:r>
          </a:p>
          <a:p>
            <a:pPr>
              <a:buFont typeface="Wingdings" pitchFamily="2" charset="2"/>
              <a:buChar char="ü"/>
            </a:pPr>
            <a:endParaRPr lang="pl-PL" sz="22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500063" y="163513"/>
            <a:ext cx="83915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r>
              <a:rPr lang="pl-PL" sz="6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	</a:t>
            </a:r>
            <a:endParaRPr lang="en-US" sz="4400" b="1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217488" y="118373"/>
            <a:ext cx="89265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pl-PL" sz="3200" dirty="0">
                <a:solidFill>
                  <a:schemeClr val="tx1"/>
                </a:solidFill>
                <a:latin typeface="+mj-lt"/>
              </a:rPr>
              <a:t>Farmakokinetyka nieliniowa</a:t>
            </a:r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 flipH="1">
            <a:off x="2987675" y="2133600"/>
            <a:ext cx="0" cy="3455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 flipV="1">
            <a:off x="2987675" y="5589588"/>
            <a:ext cx="3675063" cy="28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65542" name="Freeform 6"/>
          <p:cNvSpPr>
            <a:spLocks/>
          </p:cNvSpPr>
          <p:nvPr/>
        </p:nvSpPr>
        <p:spPr bwMode="auto">
          <a:xfrm>
            <a:off x="2233613" y="3306763"/>
            <a:ext cx="6637337" cy="2727325"/>
          </a:xfrm>
          <a:custGeom>
            <a:avLst/>
            <a:gdLst>
              <a:gd name="T0" fmla="*/ 0 w 4704"/>
              <a:gd name="T1" fmla="*/ 1690 h 1718"/>
              <a:gd name="T2" fmla="*/ 96 w 4704"/>
              <a:gd name="T3" fmla="*/ 1546 h 1718"/>
              <a:gd name="T4" fmla="*/ 173 w 4704"/>
              <a:gd name="T5" fmla="*/ 1248 h 1718"/>
              <a:gd name="T6" fmla="*/ 269 w 4704"/>
              <a:gd name="T7" fmla="*/ 672 h 1718"/>
              <a:gd name="T8" fmla="*/ 355 w 4704"/>
              <a:gd name="T9" fmla="*/ 221 h 1718"/>
              <a:gd name="T10" fmla="*/ 442 w 4704"/>
              <a:gd name="T11" fmla="*/ 106 h 1718"/>
              <a:gd name="T12" fmla="*/ 519 w 4704"/>
              <a:gd name="T13" fmla="*/ 19 h 1718"/>
              <a:gd name="T14" fmla="*/ 807 w 4704"/>
              <a:gd name="T15" fmla="*/ 0 h 1718"/>
              <a:gd name="T16" fmla="*/ 989 w 4704"/>
              <a:gd name="T17" fmla="*/ 211 h 1718"/>
              <a:gd name="T18" fmla="*/ 1296 w 4704"/>
              <a:gd name="T19" fmla="*/ 576 h 1718"/>
              <a:gd name="T20" fmla="*/ 1824 w 4704"/>
              <a:gd name="T21" fmla="*/ 979 h 1718"/>
              <a:gd name="T22" fmla="*/ 2861 w 4704"/>
              <a:gd name="T23" fmla="*/ 1315 h 1718"/>
              <a:gd name="T24" fmla="*/ 3581 w 4704"/>
              <a:gd name="T25" fmla="*/ 1546 h 1718"/>
              <a:gd name="T26" fmla="*/ 4378 w 4704"/>
              <a:gd name="T27" fmla="*/ 1680 h 1718"/>
              <a:gd name="T28" fmla="*/ 4704 w 4704"/>
              <a:gd name="T29" fmla="*/ 1718 h 17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704"/>
              <a:gd name="T46" fmla="*/ 0 h 1718"/>
              <a:gd name="T47" fmla="*/ 4704 w 4704"/>
              <a:gd name="T48" fmla="*/ 1718 h 17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704" h="1718">
                <a:moveTo>
                  <a:pt x="0" y="1690"/>
                </a:moveTo>
                <a:lnTo>
                  <a:pt x="96" y="1546"/>
                </a:lnTo>
                <a:lnTo>
                  <a:pt x="173" y="1248"/>
                </a:lnTo>
                <a:lnTo>
                  <a:pt x="269" y="672"/>
                </a:lnTo>
                <a:lnTo>
                  <a:pt x="355" y="221"/>
                </a:lnTo>
                <a:lnTo>
                  <a:pt x="442" y="106"/>
                </a:lnTo>
                <a:lnTo>
                  <a:pt x="519" y="19"/>
                </a:lnTo>
                <a:lnTo>
                  <a:pt x="807" y="0"/>
                </a:lnTo>
                <a:lnTo>
                  <a:pt x="989" y="211"/>
                </a:lnTo>
                <a:lnTo>
                  <a:pt x="1296" y="576"/>
                </a:lnTo>
                <a:lnTo>
                  <a:pt x="1824" y="979"/>
                </a:lnTo>
                <a:lnTo>
                  <a:pt x="2861" y="1315"/>
                </a:lnTo>
                <a:lnTo>
                  <a:pt x="3581" y="1546"/>
                </a:lnTo>
                <a:lnTo>
                  <a:pt x="4378" y="1680"/>
                </a:lnTo>
                <a:lnTo>
                  <a:pt x="4704" y="1718"/>
                </a:lnTo>
              </a:path>
            </a:pathLst>
          </a:custGeom>
          <a:noFill/>
          <a:ln w="9525" cap="flat" cmpd="sng">
            <a:noFill/>
            <a:prstDash val="solid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65543" name="Freeform 7"/>
          <p:cNvSpPr>
            <a:spLocks/>
          </p:cNvSpPr>
          <p:nvPr/>
        </p:nvSpPr>
        <p:spPr bwMode="auto">
          <a:xfrm>
            <a:off x="1855788" y="3179763"/>
            <a:ext cx="6354762" cy="2809875"/>
          </a:xfrm>
          <a:custGeom>
            <a:avLst/>
            <a:gdLst>
              <a:gd name="T0" fmla="*/ 0 w 4503"/>
              <a:gd name="T1" fmla="*/ 1712 h 1770"/>
              <a:gd name="T2" fmla="*/ 336 w 4503"/>
              <a:gd name="T3" fmla="*/ 253 h 1770"/>
              <a:gd name="T4" fmla="*/ 749 w 4503"/>
              <a:gd name="T5" fmla="*/ 195 h 1770"/>
              <a:gd name="T6" fmla="*/ 1344 w 4503"/>
              <a:gd name="T7" fmla="*/ 1184 h 1770"/>
              <a:gd name="T8" fmla="*/ 2573 w 4503"/>
              <a:gd name="T9" fmla="*/ 1520 h 1770"/>
              <a:gd name="T10" fmla="*/ 3533 w 4503"/>
              <a:gd name="T11" fmla="*/ 1635 h 1770"/>
              <a:gd name="T12" fmla="*/ 4272 w 4503"/>
              <a:gd name="T13" fmla="*/ 1741 h 1770"/>
              <a:gd name="T14" fmla="*/ 4503 w 4503"/>
              <a:gd name="T15" fmla="*/ 1770 h 177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503"/>
              <a:gd name="T25" fmla="*/ 0 h 1770"/>
              <a:gd name="T26" fmla="*/ 4503 w 4503"/>
              <a:gd name="T27" fmla="*/ 1770 h 177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503" h="1770">
                <a:moveTo>
                  <a:pt x="0" y="1712"/>
                </a:moveTo>
                <a:cubicBezTo>
                  <a:pt x="105" y="1109"/>
                  <a:pt x="211" y="506"/>
                  <a:pt x="336" y="253"/>
                </a:cubicBezTo>
                <a:cubicBezTo>
                  <a:pt x="461" y="0"/>
                  <a:pt x="581" y="40"/>
                  <a:pt x="749" y="195"/>
                </a:cubicBezTo>
                <a:cubicBezTo>
                  <a:pt x="917" y="350"/>
                  <a:pt x="1040" y="963"/>
                  <a:pt x="1344" y="1184"/>
                </a:cubicBezTo>
                <a:cubicBezTo>
                  <a:pt x="1648" y="1405"/>
                  <a:pt x="2208" y="1445"/>
                  <a:pt x="2573" y="1520"/>
                </a:cubicBezTo>
                <a:cubicBezTo>
                  <a:pt x="2938" y="1595"/>
                  <a:pt x="3250" y="1598"/>
                  <a:pt x="3533" y="1635"/>
                </a:cubicBezTo>
                <a:cubicBezTo>
                  <a:pt x="3816" y="1672"/>
                  <a:pt x="4110" y="1719"/>
                  <a:pt x="4272" y="1741"/>
                </a:cubicBezTo>
                <a:cubicBezTo>
                  <a:pt x="4434" y="1763"/>
                  <a:pt x="4468" y="1766"/>
                  <a:pt x="4503" y="1770"/>
                </a:cubicBezTo>
              </a:path>
            </a:pathLst>
          </a:custGeom>
          <a:noFill/>
          <a:ln w="3810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1331913" y="2492375"/>
            <a:ext cx="1655762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sz="1600" b="1" dirty="0">
                <a:solidFill>
                  <a:schemeClr val="tx1"/>
                </a:solidFill>
              </a:rPr>
              <a:t>Stężenie leku w osoczu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5003800" y="5589588"/>
            <a:ext cx="165735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sz="1600" b="1" dirty="0">
                <a:solidFill>
                  <a:schemeClr val="tx1"/>
                </a:solidFill>
              </a:rPr>
              <a:t>Podana dawka leku</a:t>
            </a:r>
            <a:endParaRPr lang="en-US" sz="1600" b="1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65546" name="Freeform 10"/>
          <p:cNvSpPr>
            <a:spLocks/>
          </p:cNvSpPr>
          <p:nvPr/>
        </p:nvSpPr>
        <p:spPr bwMode="auto">
          <a:xfrm>
            <a:off x="1828800" y="4659313"/>
            <a:ext cx="611188" cy="1284287"/>
          </a:xfrm>
          <a:custGeom>
            <a:avLst/>
            <a:gdLst>
              <a:gd name="T0" fmla="*/ 0 w 433"/>
              <a:gd name="T1" fmla="*/ 809 h 809"/>
              <a:gd name="T2" fmla="*/ 374 w 433"/>
              <a:gd name="T3" fmla="*/ 99 h 809"/>
              <a:gd name="T4" fmla="*/ 355 w 433"/>
              <a:gd name="T5" fmla="*/ 214 h 809"/>
              <a:gd name="T6" fmla="*/ 0 60000 65536"/>
              <a:gd name="T7" fmla="*/ 0 60000 65536"/>
              <a:gd name="T8" fmla="*/ 0 60000 65536"/>
              <a:gd name="T9" fmla="*/ 0 w 433"/>
              <a:gd name="T10" fmla="*/ 0 h 809"/>
              <a:gd name="T11" fmla="*/ 433 w 433"/>
              <a:gd name="T12" fmla="*/ 809 h 8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3" h="809">
                <a:moveTo>
                  <a:pt x="0" y="809"/>
                </a:moveTo>
                <a:cubicBezTo>
                  <a:pt x="157" y="503"/>
                  <a:pt x="315" y="198"/>
                  <a:pt x="374" y="99"/>
                </a:cubicBezTo>
                <a:cubicBezTo>
                  <a:pt x="433" y="0"/>
                  <a:pt x="394" y="107"/>
                  <a:pt x="355" y="214"/>
                </a:cubicBezTo>
              </a:path>
            </a:pathLst>
          </a:cu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65547" name="Freeform 11"/>
          <p:cNvSpPr>
            <a:spLocks/>
          </p:cNvSpPr>
          <p:nvPr/>
        </p:nvSpPr>
        <p:spPr bwMode="auto">
          <a:xfrm>
            <a:off x="1835150" y="-1035050"/>
            <a:ext cx="3292475" cy="7467600"/>
          </a:xfrm>
          <a:custGeom>
            <a:avLst/>
            <a:gdLst>
              <a:gd name="T0" fmla="*/ 0 w 2333"/>
              <a:gd name="T1" fmla="*/ 4704 h 4704"/>
              <a:gd name="T2" fmla="*/ 67 w 2333"/>
              <a:gd name="T3" fmla="*/ 4560 h 4704"/>
              <a:gd name="T4" fmla="*/ 86 w 2333"/>
              <a:gd name="T5" fmla="*/ 4435 h 4704"/>
              <a:gd name="T6" fmla="*/ 605 w 2333"/>
              <a:gd name="T7" fmla="*/ 0 h 4704"/>
              <a:gd name="T8" fmla="*/ 1786 w 2333"/>
              <a:gd name="T9" fmla="*/ 3686 h 4704"/>
              <a:gd name="T10" fmla="*/ 2333 w 2333"/>
              <a:gd name="T11" fmla="*/ 3753 h 47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33"/>
              <a:gd name="T19" fmla="*/ 0 h 4704"/>
              <a:gd name="T20" fmla="*/ 2333 w 2333"/>
              <a:gd name="T21" fmla="*/ 4704 h 47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33" h="4704">
                <a:moveTo>
                  <a:pt x="0" y="4704"/>
                </a:moveTo>
                <a:cubicBezTo>
                  <a:pt x="30" y="4658"/>
                  <a:pt x="36" y="4605"/>
                  <a:pt x="67" y="4560"/>
                </a:cubicBezTo>
                <a:cubicBezTo>
                  <a:pt x="77" y="4440"/>
                  <a:pt x="50" y="4471"/>
                  <a:pt x="86" y="4435"/>
                </a:cubicBezTo>
                <a:lnTo>
                  <a:pt x="605" y="0"/>
                </a:lnTo>
                <a:lnTo>
                  <a:pt x="1786" y="3686"/>
                </a:lnTo>
                <a:lnTo>
                  <a:pt x="2333" y="3753"/>
                </a:lnTo>
              </a:path>
            </a:pathLst>
          </a:cu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105484" name="Text Box 12"/>
          <p:cNvSpPr txBox="1">
            <a:spLocks noChangeArrowheads="1"/>
          </p:cNvSpPr>
          <p:nvPr/>
        </p:nvSpPr>
        <p:spPr bwMode="auto">
          <a:xfrm>
            <a:off x="755650" y="1341438"/>
            <a:ext cx="78486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l-PL" sz="2000" b="1" dirty="0">
                <a:solidFill>
                  <a:schemeClr val="hlink"/>
                </a:solidFill>
              </a:rPr>
              <a:t>       </a:t>
            </a:r>
            <a:r>
              <a:rPr lang="pl-PL" sz="2000" dirty="0">
                <a:solidFill>
                  <a:schemeClr val="hlink"/>
                </a:solidFill>
                <a:latin typeface="+mn-lt"/>
              </a:rPr>
              <a:t>zależność stężenia leku w osoczu od podanej dawki</a:t>
            </a:r>
          </a:p>
        </p:txBody>
      </p:sp>
      <p:sp>
        <p:nvSpPr>
          <p:cNvPr id="105487" name="Arc 15"/>
          <p:cNvSpPr>
            <a:spLocks/>
          </p:cNvSpPr>
          <p:nvPr/>
        </p:nvSpPr>
        <p:spPr bwMode="auto">
          <a:xfrm flipV="1">
            <a:off x="2987675" y="2205038"/>
            <a:ext cx="2879725" cy="3384550"/>
          </a:xfrm>
          <a:custGeom>
            <a:avLst/>
            <a:gdLst>
              <a:gd name="T0" fmla="*/ 0 w 21600"/>
              <a:gd name="T1" fmla="*/ 0 h 21600"/>
              <a:gd name="T2" fmla="*/ 2879725 w 21600"/>
              <a:gd name="T3" fmla="*/ 3384550 h 21600"/>
              <a:gd name="T4" fmla="*/ 0 w 21600"/>
              <a:gd name="T5" fmla="*/ 33845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pl-PL"/>
          </a:p>
        </p:txBody>
      </p:sp>
      <p:sp>
        <p:nvSpPr>
          <p:cNvPr id="105488" name="Line 16"/>
          <p:cNvSpPr>
            <a:spLocks noChangeShapeType="1"/>
          </p:cNvSpPr>
          <p:nvPr/>
        </p:nvSpPr>
        <p:spPr bwMode="auto">
          <a:xfrm>
            <a:off x="5148263" y="4437063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l-PL"/>
          </a:p>
        </p:txBody>
      </p:sp>
      <p:sp>
        <p:nvSpPr>
          <p:cNvPr id="105489" name="Line 17"/>
          <p:cNvSpPr>
            <a:spLocks noChangeShapeType="1"/>
          </p:cNvSpPr>
          <p:nvPr/>
        </p:nvSpPr>
        <p:spPr bwMode="auto">
          <a:xfrm flipH="1">
            <a:off x="2987675" y="4437063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l-PL"/>
          </a:p>
        </p:txBody>
      </p:sp>
      <p:sp>
        <p:nvSpPr>
          <p:cNvPr id="105490" name="Line 18"/>
          <p:cNvSpPr>
            <a:spLocks noChangeShapeType="1"/>
          </p:cNvSpPr>
          <p:nvPr/>
        </p:nvSpPr>
        <p:spPr bwMode="auto">
          <a:xfrm>
            <a:off x="5867400" y="2565400"/>
            <a:ext cx="0" cy="3024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l-PL"/>
          </a:p>
        </p:txBody>
      </p:sp>
      <p:sp>
        <p:nvSpPr>
          <p:cNvPr id="105491" name="Line 19"/>
          <p:cNvSpPr>
            <a:spLocks noChangeShapeType="1"/>
          </p:cNvSpPr>
          <p:nvPr/>
        </p:nvSpPr>
        <p:spPr bwMode="auto">
          <a:xfrm flipH="1">
            <a:off x="2987675" y="2565400"/>
            <a:ext cx="2879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l-PL"/>
          </a:p>
        </p:txBody>
      </p:sp>
      <p:sp>
        <p:nvSpPr>
          <p:cNvPr id="105492" name="Text Box 20"/>
          <p:cNvSpPr txBox="1">
            <a:spLocks noChangeArrowheads="1"/>
          </p:cNvSpPr>
          <p:nvPr/>
        </p:nvSpPr>
        <p:spPr bwMode="auto">
          <a:xfrm>
            <a:off x="4643438" y="5229225"/>
            <a:ext cx="5032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000" b="1" dirty="0">
                <a:solidFill>
                  <a:schemeClr val="tx1"/>
                </a:solidFill>
              </a:rPr>
              <a:t>D</a:t>
            </a:r>
            <a:r>
              <a:rPr lang="pl-PL" sz="16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5493" name="Rectangle 21"/>
          <p:cNvSpPr>
            <a:spLocks noChangeArrowheads="1"/>
          </p:cNvSpPr>
          <p:nvPr/>
        </p:nvSpPr>
        <p:spPr bwMode="auto">
          <a:xfrm>
            <a:off x="5435600" y="5229225"/>
            <a:ext cx="4810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000" b="1" dirty="0">
                <a:solidFill>
                  <a:schemeClr val="tx1"/>
                </a:solidFill>
              </a:rPr>
              <a:t>D</a:t>
            </a:r>
            <a:r>
              <a:rPr lang="pl-PL" sz="16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5494" name="Text Box 22"/>
          <p:cNvSpPr txBox="1">
            <a:spLocks noChangeArrowheads="1"/>
          </p:cNvSpPr>
          <p:nvPr/>
        </p:nvSpPr>
        <p:spPr bwMode="auto">
          <a:xfrm>
            <a:off x="2916238" y="4076700"/>
            <a:ext cx="5746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000" b="1" dirty="0">
                <a:solidFill>
                  <a:schemeClr val="tx1"/>
                </a:solidFill>
              </a:rPr>
              <a:t>C</a:t>
            </a:r>
            <a:r>
              <a:rPr lang="pl-PL" sz="16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5495" name="Rectangle 23"/>
          <p:cNvSpPr>
            <a:spLocks noChangeArrowheads="1"/>
          </p:cNvSpPr>
          <p:nvPr/>
        </p:nvSpPr>
        <p:spPr bwMode="auto">
          <a:xfrm>
            <a:off x="2987675" y="2205038"/>
            <a:ext cx="4810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000" b="1" dirty="0">
                <a:solidFill>
                  <a:schemeClr val="tx1"/>
                </a:solidFill>
              </a:rPr>
              <a:t>C</a:t>
            </a:r>
            <a:r>
              <a:rPr lang="pl-PL" sz="1600" b="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05496" name="AutoShape 24"/>
          <p:cNvCxnSpPr>
            <a:cxnSpLocks noChangeShapeType="1"/>
          </p:cNvCxnSpPr>
          <p:nvPr/>
        </p:nvCxnSpPr>
        <p:spPr bwMode="auto">
          <a:xfrm>
            <a:off x="5148263" y="5013325"/>
            <a:ext cx="719137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65559" name="AutoShape 25"/>
          <p:cNvCxnSpPr>
            <a:cxnSpLocks noChangeShapeType="1"/>
            <a:stCxn id="105491" idx="1"/>
            <a:endCxn id="105491" idx="1"/>
          </p:cNvCxnSpPr>
          <p:nvPr/>
        </p:nvCxnSpPr>
        <p:spPr bwMode="auto">
          <a:xfrm>
            <a:off x="2987675" y="25654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05500" name="AutoShape 28"/>
          <p:cNvCxnSpPr>
            <a:cxnSpLocks noChangeShapeType="1"/>
          </p:cNvCxnSpPr>
          <p:nvPr/>
        </p:nvCxnSpPr>
        <p:spPr bwMode="auto">
          <a:xfrm>
            <a:off x="3708400" y="2565400"/>
            <a:ext cx="1588" cy="1871663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pic>
        <p:nvPicPr>
          <p:cNvPr id="25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105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5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5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5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105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105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5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5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5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5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5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5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105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1000"/>
                                        <p:tgtEl>
                                          <p:spTgt spid="105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5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5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5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5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5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5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5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7" grpId="0" animBg="1"/>
      <p:bldP spid="105488" grpId="0" animBg="1"/>
      <p:bldP spid="105489" grpId="0" animBg="1"/>
      <p:bldP spid="105490" grpId="0" animBg="1"/>
      <p:bldP spid="105491" grpId="0" animBg="1"/>
      <p:bldP spid="105492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500063" y="163513"/>
            <a:ext cx="83915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r>
              <a:rPr lang="pl-PL" sz="6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	</a:t>
            </a:r>
            <a:endParaRPr lang="en-US" sz="4400" b="1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17488" y="163979"/>
            <a:ext cx="89265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pl-PL" sz="3200" dirty="0">
                <a:solidFill>
                  <a:schemeClr val="tx1"/>
                </a:solidFill>
                <a:latin typeface="+mj-lt"/>
              </a:rPr>
              <a:t>Farmakokinetyka nieliniowa</a:t>
            </a:r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 flipH="1">
            <a:off x="2987675" y="2133600"/>
            <a:ext cx="14288" cy="3455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 flipV="1">
            <a:off x="2987675" y="5589588"/>
            <a:ext cx="3675063" cy="28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66566" name="Freeform 6"/>
          <p:cNvSpPr>
            <a:spLocks/>
          </p:cNvSpPr>
          <p:nvPr/>
        </p:nvSpPr>
        <p:spPr bwMode="auto">
          <a:xfrm>
            <a:off x="2233613" y="3306763"/>
            <a:ext cx="6637337" cy="2727325"/>
          </a:xfrm>
          <a:custGeom>
            <a:avLst/>
            <a:gdLst>
              <a:gd name="T0" fmla="*/ 0 w 4704"/>
              <a:gd name="T1" fmla="*/ 1690 h 1718"/>
              <a:gd name="T2" fmla="*/ 96 w 4704"/>
              <a:gd name="T3" fmla="*/ 1546 h 1718"/>
              <a:gd name="T4" fmla="*/ 173 w 4704"/>
              <a:gd name="T5" fmla="*/ 1248 h 1718"/>
              <a:gd name="T6" fmla="*/ 269 w 4704"/>
              <a:gd name="T7" fmla="*/ 672 h 1718"/>
              <a:gd name="T8" fmla="*/ 355 w 4704"/>
              <a:gd name="T9" fmla="*/ 221 h 1718"/>
              <a:gd name="T10" fmla="*/ 442 w 4704"/>
              <a:gd name="T11" fmla="*/ 106 h 1718"/>
              <a:gd name="T12" fmla="*/ 519 w 4704"/>
              <a:gd name="T13" fmla="*/ 19 h 1718"/>
              <a:gd name="T14" fmla="*/ 807 w 4704"/>
              <a:gd name="T15" fmla="*/ 0 h 1718"/>
              <a:gd name="T16" fmla="*/ 989 w 4704"/>
              <a:gd name="T17" fmla="*/ 211 h 1718"/>
              <a:gd name="T18" fmla="*/ 1296 w 4704"/>
              <a:gd name="T19" fmla="*/ 576 h 1718"/>
              <a:gd name="T20" fmla="*/ 1824 w 4704"/>
              <a:gd name="T21" fmla="*/ 979 h 1718"/>
              <a:gd name="T22" fmla="*/ 2861 w 4704"/>
              <a:gd name="T23" fmla="*/ 1315 h 1718"/>
              <a:gd name="T24" fmla="*/ 3581 w 4704"/>
              <a:gd name="T25" fmla="*/ 1546 h 1718"/>
              <a:gd name="T26" fmla="*/ 4378 w 4704"/>
              <a:gd name="T27" fmla="*/ 1680 h 1718"/>
              <a:gd name="T28" fmla="*/ 4704 w 4704"/>
              <a:gd name="T29" fmla="*/ 1718 h 17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704"/>
              <a:gd name="T46" fmla="*/ 0 h 1718"/>
              <a:gd name="T47" fmla="*/ 4704 w 4704"/>
              <a:gd name="T48" fmla="*/ 1718 h 17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704" h="1718">
                <a:moveTo>
                  <a:pt x="0" y="1690"/>
                </a:moveTo>
                <a:lnTo>
                  <a:pt x="96" y="1546"/>
                </a:lnTo>
                <a:lnTo>
                  <a:pt x="173" y="1248"/>
                </a:lnTo>
                <a:lnTo>
                  <a:pt x="269" y="672"/>
                </a:lnTo>
                <a:lnTo>
                  <a:pt x="355" y="221"/>
                </a:lnTo>
                <a:lnTo>
                  <a:pt x="442" y="106"/>
                </a:lnTo>
                <a:lnTo>
                  <a:pt x="519" y="19"/>
                </a:lnTo>
                <a:lnTo>
                  <a:pt x="807" y="0"/>
                </a:lnTo>
                <a:lnTo>
                  <a:pt x="989" y="211"/>
                </a:lnTo>
                <a:lnTo>
                  <a:pt x="1296" y="576"/>
                </a:lnTo>
                <a:lnTo>
                  <a:pt x="1824" y="979"/>
                </a:lnTo>
                <a:lnTo>
                  <a:pt x="2861" y="1315"/>
                </a:lnTo>
                <a:lnTo>
                  <a:pt x="3581" y="1546"/>
                </a:lnTo>
                <a:lnTo>
                  <a:pt x="4378" y="1680"/>
                </a:lnTo>
                <a:lnTo>
                  <a:pt x="4704" y="1718"/>
                </a:lnTo>
              </a:path>
            </a:pathLst>
          </a:custGeom>
          <a:noFill/>
          <a:ln w="9525" cap="flat" cmpd="sng">
            <a:noFill/>
            <a:prstDash val="solid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66567" name="Freeform 7"/>
          <p:cNvSpPr>
            <a:spLocks/>
          </p:cNvSpPr>
          <p:nvPr/>
        </p:nvSpPr>
        <p:spPr bwMode="auto">
          <a:xfrm>
            <a:off x="1855788" y="3179763"/>
            <a:ext cx="6354762" cy="2809875"/>
          </a:xfrm>
          <a:custGeom>
            <a:avLst/>
            <a:gdLst>
              <a:gd name="T0" fmla="*/ 0 w 4503"/>
              <a:gd name="T1" fmla="*/ 1712 h 1770"/>
              <a:gd name="T2" fmla="*/ 336 w 4503"/>
              <a:gd name="T3" fmla="*/ 253 h 1770"/>
              <a:gd name="T4" fmla="*/ 749 w 4503"/>
              <a:gd name="T5" fmla="*/ 195 h 1770"/>
              <a:gd name="T6" fmla="*/ 1344 w 4503"/>
              <a:gd name="T7" fmla="*/ 1184 h 1770"/>
              <a:gd name="T8" fmla="*/ 2573 w 4503"/>
              <a:gd name="T9" fmla="*/ 1520 h 1770"/>
              <a:gd name="T10" fmla="*/ 3533 w 4503"/>
              <a:gd name="T11" fmla="*/ 1635 h 1770"/>
              <a:gd name="T12" fmla="*/ 4272 w 4503"/>
              <a:gd name="T13" fmla="*/ 1741 h 1770"/>
              <a:gd name="T14" fmla="*/ 4503 w 4503"/>
              <a:gd name="T15" fmla="*/ 1770 h 177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503"/>
              <a:gd name="T25" fmla="*/ 0 h 1770"/>
              <a:gd name="T26" fmla="*/ 4503 w 4503"/>
              <a:gd name="T27" fmla="*/ 1770 h 177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503" h="1770">
                <a:moveTo>
                  <a:pt x="0" y="1712"/>
                </a:moveTo>
                <a:cubicBezTo>
                  <a:pt x="105" y="1109"/>
                  <a:pt x="211" y="506"/>
                  <a:pt x="336" y="253"/>
                </a:cubicBezTo>
                <a:cubicBezTo>
                  <a:pt x="461" y="0"/>
                  <a:pt x="581" y="40"/>
                  <a:pt x="749" y="195"/>
                </a:cubicBezTo>
                <a:cubicBezTo>
                  <a:pt x="917" y="350"/>
                  <a:pt x="1040" y="963"/>
                  <a:pt x="1344" y="1184"/>
                </a:cubicBezTo>
                <a:cubicBezTo>
                  <a:pt x="1648" y="1405"/>
                  <a:pt x="2208" y="1445"/>
                  <a:pt x="2573" y="1520"/>
                </a:cubicBezTo>
                <a:cubicBezTo>
                  <a:pt x="2938" y="1595"/>
                  <a:pt x="3250" y="1598"/>
                  <a:pt x="3533" y="1635"/>
                </a:cubicBezTo>
                <a:cubicBezTo>
                  <a:pt x="3816" y="1672"/>
                  <a:pt x="4110" y="1719"/>
                  <a:pt x="4272" y="1741"/>
                </a:cubicBezTo>
                <a:cubicBezTo>
                  <a:pt x="4434" y="1763"/>
                  <a:pt x="4468" y="1766"/>
                  <a:pt x="4503" y="1770"/>
                </a:cubicBezTo>
              </a:path>
            </a:pathLst>
          </a:custGeom>
          <a:noFill/>
          <a:ln w="3810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395288" y="2565400"/>
            <a:ext cx="2592387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sz="1600" b="1" dirty="0">
                <a:solidFill>
                  <a:schemeClr val="tx1"/>
                </a:solidFill>
              </a:rPr>
              <a:t>Szybkość procesów farmakokinetycznych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5003800" y="5589588"/>
            <a:ext cx="165735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sz="1600" b="1" dirty="0">
                <a:solidFill>
                  <a:schemeClr val="tx1"/>
                </a:solidFill>
              </a:rPr>
              <a:t>Stężenie leku w osoczu</a:t>
            </a:r>
            <a:endParaRPr lang="en-US" sz="1600" b="1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66570" name="Freeform 10"/>
          <p:cNvSpPr>
            <a:spLocks/>
          </p:cNvSpPr>
          <p:nvPr/>
        </p:nvSpPr>
        <p:spPr bwMode="auto">
          <a:xfrm>
            <a:off x="1828800" y="4659313"/>
            <a:ext cx="611188" cy="1284287"/>
          </a:xfrm>
          <a:custGeom>
            <a:avLst/>
            <a:gdLst>
              <a:gd name="T0" fmla="*/ 0 w 433"/>
              <a:gd name="T1" fmla="*/ 809 h 809"/>
              <a:gd name="T2" fmla="*/ 374 w 433"/>
              <a:gd name="T3" fmla="*/ 99 h 809"/>
              <a:gd name="T4" fmla="*/ 355 w 433"/>
              <a:gd name="T5" fmla="*/ 214 h 809"/>
              <a:gd name="T6" fmla="*/ 0 60000 65536"/>
              <a:gd name="T7" fmla="*/ 0 60000 65536"/>
              <a:gd name="T8" fmla="*/ 0 60000 65536"/>
              <a:gd name="T9" fmla="*/ 0 w 433"/>
              <a:gd name="T10" fmla="*/ 0 h 809"/>
              <a:gd name="T11" fmla="*/ 433 w 433"/>
              <a:gd name="T12" fmla="*/ 809 h 8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3" h="809">
                <a:moveTo>
                  <a:pt x="0" y="809"/>
                </a:moveTo>
                <a:cubicBezTo>
                  <a:pt x="157" y="503"/>
                  <a:pt x="315" y="198"/>
                  <a:pt x="374" y="99"/>
                </a:cubicBezTo>
                <a:cubicBezTo>
                  <a:pt x="433" y="0"/>
                  <a:pt x="394" y="107"/>
                  <a:pt x="355" y="214"/>
                </a:cubicBezTo>
              </a:path>
            </a:pathLst>
          </a:cu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66571" name="Freeform 11"/>
          <p:cNvSpPr>
            <a:spLocks/>
          </p:cNvSpPr>
          <p:nvPr/>
        </p:nvSpPr>
        <p:spPr bwMode="auto">
          <a:xfrm>
            <a:off x="1835150" y="-1035050"/>
            <a:ext cx="3292475" cy="7467600"/>
          </a:xfrm>
          <a:custGeom>
            <a:avLst/>
            <a:gdLst>
              <a:gd name="T0" fmla="*/ 0 w 2333"/>
              <a:gd name="T1" fmla="*/ 4704 h 4704"/>
              <a:gd name="T2" fmla="*/ 67 w 2333"/>
              <a:gd name="T3" fmla="*/ 4560 h 4704"/>
              <a:gd name="T4" fmla="*/ 86 w 2333"/>
              <a:gd name="T5" fmla="*/ 4435 h 4704"/>
              <a:gd name="T6" fmla="*/ 605 w 2333"/>
              <a:gd name="T7" fmla="*/ 0 h 4704"/>
              <a:gd name="T8" fmla="*/ 1786 w 2333"/>
              <a:gd name="T9" fmla="*/ 3686 h 4704"/>
              <a:gd name="T10" fmla="*/ 2333 w 2333"/>
              <a:gd name="T11" fmla="*/ 3753 h 47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33"/>
              <a:gd name="T19" fmla="*/ 0 h 4704"/>
              <a:gd name="T20" fmla="*/ 2333 w 2333"/>
              <a:gd name="T21" fmla="*/ 4704 h 47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33" h="4704">
                <a:moveTo>
                  <a:pt x="0" y="4704"/>
                </a:moveTo>
                <a:cubicBezTo>
                  <a:pt x="30" y="4658"/>
                  <a:pt x="36" y="4605"/>
                  <a:pt x="67" y="4560"/>
                </a:cubicBezTo>
                <a:cubicBezTo>
                  <a:pt x="77" y="4440"/>
                  <a:pt x="50" y="4471"/>
                  <a:pt x="86" y="4435"/>
                </a:cubicBezTo>
                <a:lnTo>
                  <a:pt x="605" y="0"/>
                </a:lnTo>
                <a:lnTo>
                  <a:pt x="1786" y="3686"/>
                </a:lnTo>
                <a:lnTo>
                  <a:pt x="2333" y="3753"/>
                </a:lnTo>
              </a:path>
            </a:pathLst>
          </a:cu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217488" y="1196975"/>
            <a:ext cx="865346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l-PL" sz="2000" dirty="0">
                <a:solidFill>
                  <a:schemeClr val="hlink"/>
                </a:solidFill>
              </a:rPr>
              <a:t>       </a:t>
            </a:r>
            <a:r>
              <a:rPr lang="pl-PL" sz="2000" dirty="0">
                <a:solidFill>
                  <a:schemeClr val="hlink"/>
                </a:solidFill>
                <a:latin typeface="+mn-lt"/>
              </a:rPr>
              <a:t>zależność szybkości procesów farmakokinetycznych od stężenia leku w osoczu</a:t>
            </a:r>
          </a:p>
        </p:txBody>
      </p:sp>
      <p:sp>
        <p:nvSpPr>
          <p:cNvPr id="104464" name="Arc 16"/>
          <p:cNvSpPr>
            <a:spLocks/>
          </p:cNvSpPr>
          <p:nvPr/>
        </p:nvSpPr>
        <p:spPr bwMode="auto">
          <a:xfrm flipH="1">
            <a:off x="2987675" y="2276475"/>
            <a:ext cx="3313113" cy="3311525"/>
          </a:xfrm>
          <a:custGeom>
            <a:avLst/>
            <a:gdLst>
              <a:gd name="T0" fmla="*/ 0 w 21600"/>
              <a:gd name="T1" fmla="*/ 0 h 21600"/>
              <a:gd name="T2" fmla="*/ 3313113 w 21600"/>
              <a:gd name="T3" fmla="*/ 3311525 h 21600"/>
              <a:gd name="T4" fmla="*/ 0 w 21600"/>
              <a:gd name="T5" fmla="*/ 331152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104465" name="Text Box 17"/>
          <p:cNvSpPr txBox="1">
            <a:spLocks noChangeArrowheads="1"/>
          </p:cNvSpPr>
          <p:nvPr/>
        </p:nvSpPr>
        <p:spPr bwMode="auto">
          <a:xfrm>
            <a:off x="6011863" y="2420938"/>
            <a:ext cx="2735262" cy="581025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600" b="1" dirty="0">
                <a:solidFill>
                  <a:schemeClr val="tx1"/>
                </a:solidFill>
              </a:rPr>
              <a:t>wysycenie enzymów i białek transportujących!!!</a:t>
            </a:r>
          </a:p>
        </p:txBody>
      </p:sp>
      <p:pic>
        <p:nvPicPr>
          <p:cNvPr id="15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104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4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4" grpId="0" animBg="1"/>
      <p:bldP spid="104465" grpId="0"/>
      <p:bldP spid="104465" grpId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5760"/>
            <a:ext cx="9252520" cy="1287016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l-PL" sz="3200" dirty="0"/>
              <a:t>Charakterystyka procesów przebiegających </a:t>
            </a:r>
            <a:br>
              <a:rPr lang="pl-PL" sz="3200" dirty="0"/>
            </a:br>
            <a:r>
              <a:rPr lang="pl-PL" sz="3200" dirty="0"/>
              <a:t>według kinetyki nieliniowej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44824"/>
            <a:ext cx="82296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pl-PL" sz="2000" dirty="0"/>
              <a:t> szybkość procesów eliminacji </a:t>
            </a:r>
            <a:r>
              <a:rPr lang="pl-PL" sz="2000" u="sng" dirty="0">
                <a:solidFill>
                  <a:srgbClr val="FF0000"/>
                </a:solidFill>
              </a:rPr>
              <a:t>nie</a:t>
            </a:r>
            <a:r>
              <a:rPr lang="pl-PL" sz="2000" dirty="0"/>
              <a:t> jest proporcjonalna do stężenia leku</a:t>
            </a:r>
          </a:p>
          <a:p>
            <a:pPr eaLnBrk="1" hangingPunct="1">
              <a:buFont typeface="Wingdings" pitchFamily="2" charset="2"/>
              <a:buChar char="Ø"/>
            </a:pPr>
            <a:endParaRPr lang="pl-PL" sz="2000" dirty="0"/>
          </a:p>
          <a:p>
            <a:pPr eaLnBrk="1" hangingPunct="1">
              <a:buFont typeface="Wingdings" pitchFamily="2" charset="2"/>
              <a:buChar char="Ø"/>
            </a:pPr>
            <a:r>
              <a:rPr lang="pl-PL" sz="2000" dirty="0"/>
              <a:t> t½  ulega wydłużeniu wraz ze wzrostem dawki</a:t>
            </a:r>
          </a:p>
          <a:p>
            <a:pPr eaLnBrk="1" hangingPunct="1">
              <a:buFont typeface="Wingdings" pitchFamily="2" charset="2"/>
              <a:buChar char="Ø"/>
            </a:pPr>
            <a:endParaRPr lang="pl-PL" sz="2000" dirty="0"/>
          </a:p>
          <a:p>
            <a:pPr eaLnBrk="1" hangingPunct="1">
              <a:buFont typeface="Wingdings" pitchFamily="2" charset="2"/>
              <a:buChar char="Ø"/>
            </a:pPr>
            <a:r>
              <a:rPr lang="pl-PL" sz="2000" dirty="0"/>
              <a:t> AUC i stężenie w stanie stacjonarnym</a:t>
            </a:r>
            <a:r>
              <a:rPr lang="pl-PL" sz="2000" dirty="0">
                <a:solidFill>
                  <a:srgbClr val="FF0000"/>
                </a:solidFill>
              </a:rPr>
              <a:t> </a:t>
            </a:r>
            <a:r>
              <a:rPr lang="pl-PL" sz="2000" u="sng" dirty="0">
                <a:solidFill>
                  <a:srgbClr val="FF0000"/>
                </a:solidFill>
              </a:rPr>
              <a:t>nie</a:t>
            </a:r>
            <a:r>
              <a:rPr lang="pl-PL" sz="2000" dirty="0">
                <a:solidFill>
                  <a:srgbClr val="FF0000"/>
                </a:solidFill>
              </a:rPr>
              <a:t> </a:t>
            </a:r>
            <a:r>
              <a:rPr lang="pl-PL" sz="2000" dirty="0"/>
              <a:t>jest  proporcjonalne do ilości leku</a:t>
            </a:r>
          </a:p>
          <a:p>
            <a:pPr eaLnBrk="1" hangingPunct="1">
              <a:buFontTx/>
              <a:buNone/>
            </a:pPr>
            <a:r>
              <a:rPr lang="pl-PL" sz="2800" dirty="0"/>
              <a:t> </a:t>
            </a: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912"/>
            <a:ext cx="8892480" cy="12238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l-PL" sz="3200" dirty="0"/>
              <a:t>Zagrożenia wynikające z kinetyki nieliniowej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12776"/>
            <a:ext cx="8229600" cy="44958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pl-PL" sz="2000" b="1" dirty="0">
                <a:solidFill>
                  <a:srgbClr val="FF0000"/>
                </a:solidFill>
              </a:rPr>
              <a:t>!</a:t>
            </a:r>
            <a:r>
              <a:rPr lang="pl-PL" sz="2000" dirty="0"/>
              <a:t> niewielkie zmiany dawkowania mogą prowadzić do ujawnienia działania toksycznego</a:t>
            </a:r>
          </a:p>
          <a:p>
            <a:pPr eaLnBrk="1" hangingPunct="1">
              <a:buFontTx/>
              <a:buNone/>
            </a:pPr>
            <a:endParaRPr lang="pl-PL" sz="2000" dirty="0"/>
          </a:p>
          <a:p>
            <a:pPr eaLnBrk="1" hangingPunct="1">
              <a:buFontTx/>
              <a:buNone/>
            </a:pPr>
            <a:r>
              <a:rPr lang="pl-PL" sz="2000" b="1" dirty="0">
                <a:solidFill>
                  <a:srgbClr val="FF0000"/>
                </a:solidFill>
              </a:rPr>
              <a:t>!</a:t>
            </a:r>
            <a:r>
              <a:rPr lang="pl-PL" sz="2000" dirty="0"/>
              <a:t> eliminacja i osiągnięcie stanu stacjonarnego mogą wydłużać się w sposób nieoczekiwany</a:t>
            </a: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l-PL" sz="3200" dirty="0"/>
              <a:t>Leki podlegające prawom kinetyki nieliniowej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72816"/>
            <a:ext cx="8229600" cy="3675062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pl-PL" sz="2000" dirty="0"/>
              <a:t> salicylany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l-PL" sz="2000" dirty="0"/>
              <a:t> fenytoina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l-PL" sz="2000" dirty="0"/>
              <a:t> </a:t>
            </a:r>
            <a:r>
              <a:rPr lang="pl-PL" sz="2000" dirty="0" err="1"/>
              <a:t>prednizolon</a:t>
            </a:r>
            <a:endParaRPr lang="pl-PL" sz="2000" dirty="0"/>
          </a:p>
          <a:p>
            <a:pPr eaLnBrk="1" hangingPunct="1">
              <a:buFont typeface="Wingdings" pitchFamily="2" charset="2"/>
              <a:buChar char="Ø"/>
            </a:pPr>
            <a:r>
              <a:rPr lang="pl-PL" sz="2000" dirty="0"/>
              <a:t> dikumarol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l-PL" sz="2000" dirty="0"/>
              <a:t> teofilina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l-PL" sz="2000" dirty="0"/>
              <a:t> </a:t>
            </a:r>
            <a:r>
              <a:rPr lang="pl-PL" sz="2000" dirty="0" err="1"/>
              <a:t>winkrystyna</a:t>
            </a:r>
            <a:endParaRPr lang="pl-PL" sz="2000" dirty="0"/>
          </a:p>
          <a:p>
            <a:pPr eaLnBrk="1" hangingPunct="1">
              <a:buFont typeface="Wingdings" pitchFamily="2" charset="2"/>
              <a:buChar char="Ø"/>
            </a:pPr>
            <a:r>
              <a:rPr lang="pl-PL" sz="2000" dirty="0"/>
              <a:t> TLPD (po przedawkowaniu)</a:t>
            </a: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96975"/>
            <a:ext cx="8893175" cy="2562225"/>
          </a:xfrm>
        </p:spPr>
        <p:txBody>
          <a:bodyPr lIns="90000" tIns="46800" rIns="90000" bIns="468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/>
              <a:t>Metody monitorowania farmakoterapii</a:t>
            </a:r>
            <a:endParaRPr lang="pl-PL" altLang="pl-PL" sz="2800" dirty="0">
              <a:solidFill>
                <a:schemeClr val="tx1"/>
              </a:solidFill>
            </a:endParaRPr>
          </a:p>
        </p:txBody>
      </p:sp>
      <p:pic>
        <p:nvPicPr>
          <p:cNvPr id="98307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934075"/>
            <a:ext cx="23399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26160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3200"/>
              <a:t>Terapia monitorowana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altLang="pl-PL" sz="2400"/>
              <a:t>wielokrotne pomiary skutków farmakologicznych wdrożonego leczenia</a:t>
            </a:r>
          </a:p>
          <a:p>
            <a:pPr eaLnBrk="1" hangingPunct="1"/>
            <a:r>
              <a:rPr lang="pl-PL" altLang="pl-PL" sz="2400"/>
              <a:t>cel: optymalizacja skuteczności i bezpieczeństwa leczenia</a:t>
            </a:r>
          </a:p>
        </p:txBody>
      </p:sp>
      <p:pic>
        <p:nvPicPr>
          <p:cNvPr id="100356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934075"/>
            <a:ext cx="23399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339681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2550"/>
            <a:ext cx="8229600" cy="1435100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3200">
                <a:solidFill>
                  <a:schemeClr val="tx1"/>
                </a:solidFill>
              </a:rPr>
              <a:t>Metody monitorowania farmakoterapii</a:t>
            </a:r>
          </a:p>
        </p:txBody>
      </p:sp>
      <p:sp>
        <p:nvSpPr>
          <p:cNvPr id="10137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495800"/>
          </a:xfrm>
        </p:spPr>
        <p:txBody>
          <a:bodyPr lIns="90000" tIns="46800" rIns="90000" bIns="46800"/>
          <a:lstStyle/>
          <a:p>
            <a:pPr marL="336550" indent="-336550" eaLnBrk="1" hangingPunct="1">
              <a:buClr>
                <a:schemeClr val="tx1"/>
              </a:buClr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/>
              <a:t>Wywiad </a:t>
            </a:r>
          </a:p>
          <a:p>
            <a:pPr marL="336550" indent="-336550" eaLnBrk="1" hangingPunct="1">
              <a:buClr>
                <a:schemeClr val="tx1"/>
              </a:buClr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/>
              <a:t>Ocena objawów klinicznych</a:t>
            </a:r>
          </a:p>
          <a:p>
            <a:pPr marL="336550" indent="-336550" eaLnBrk="1" hangingPunct="1">
              <a:buClr>
                <a:schemeClr val="tx1"/>
              </a:buClr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/>
              <a:t> Badania dodatkowe</a:t>
            </a:r>
          </a:p>
          <a:p>
            <a:pPr marL="336550" indent="-336550" eaLnBrk="1" hangingPunct="1">
              <a:buClr>
                <a:schemeClr val="tx1"/>
              </a:buClr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/>
              <a:t>    - laboratoryjne (np.glikemia, INR, APTT, morfologia krwi, ALAT, ASPAT, CK, kreatynina)</a:t>
            </a:r>
          </a:p>
          <a:p>
            <a:pPr marL="336550" indent="-336550" eaLnBrk="1" hangingPunct="1">
              <a:buClr>
                <a:schemeClr val="tx1"/>
              </a:buClr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/>
              <a:t>    - obrazowe</a:t>
            </a:r>
          </a:p>
          <a:p>
            <a:pPr marL="336550" indent="-336550" eaLnBrk="1" hangingPunct="1">
              <a:buClr>
                <a:schemeClr val="tx1"/>
              </a:buClr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/>
              <a:t> Terapeutyczne monitorowanie leków </a:t>
            </a:r>
            <a:r>
              <a:rPr lang="pl-PL" altLang="pl-PL" sz="2400" i="1"/>
              <a:t>(TDM-terapeutic drug monitoring)</a:t>
            </a:r>
          </a:p>
          <a:p>
            <a:pPr marL="336550" indent="-336550" eaLnBrk="1" hangingPunct="1"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i="1"/>
          </a:p>
        </p:txBody>
      </p:sp>
      <p:pic>
        <p:nvPicPr>
          <p:cNvPr id="101380" name="Picture 5" descr="ANd9GcTu5fTik6n2DveXafzcwtYPc4j3530wlS2HWDqtEBrs4SufMKK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934075"/>
            <a:ext cx="23399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12468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04813"/>
            <a:ext cx="8229600" cy="1435100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3200">
                <a:solidFill>
                  <a:schemeClr val="tx1"/>
                </a:solidFill>
              </a:rPr>
              <a:t>Terapeutyczne monitorowanie leków (TDM) umożliwia:</a:t>
            </a:r>
            <a:r>
              <a:rPr lang="pl-PL" altLang="pl-PL" sz="36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84313"/>
            <a:ext cx="8229600" cy="4465637"/>
          </a:xfrm>
        </p:spPr>
        <p:txBody>
          <a:bodyPr lIns="90000" tIns="46800" rIns="90000" bIns="46800">
            <a:normAutofit fontScale="92500" lnSpcReduction="20000"/>
          </a:bodyPr>
          <a:lstStyle/>
          <a:p>
            <a:pPr marL="336550" indent="-336550" eaLnBrk="1" hangingPunct="1">
              <a:lnSpc>
                <a:spcPct val="80000"/>
              </a:lnSpc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000">
                <a:latin typeface="Times New Roman" panose="02020603050405020304" pitchFamily="18" charset="0"/>
              </a:rPr>
              <a:t>   </a:t>
            </a:r>
          </a:p>
          <a:p>
            <a:pPr marL="336550" indent="-336550" eaLnBrk="1" hangingPunct="1">
              <a:lnSpc>
                <a:spcPct val="80000"/>
              </a:lnSpc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000">
                <a:latin typeface="Times New Roman" panose="02020603050405020304" pitchFamily="18" charset="0"/>
              </a:rPr>
              <a:t> </a:t>
            </a:r>
          </a:p>
          <a:p>
            <a:pPr marL="336550" indent="-336550" eaLnBrk="1" hangingPunct="1">
              <a:lnSpc>
                <a:spcPct val="80000"/>
              </a:lnSpc>
              <a:buClr>
                <a:schemeClr val="tx1"/>
              </a:buClr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000"/>
              <a:t>wykrycie niedodawkowania (tzw. „terapia pozorna”)</a:t>
            </a:r>
          </a:p>
          <a:p>
            <a:pPr marL="336550" indent="-336550" eaLnBrk="1" hangingPunct="1">
              <a:lnSpc>
                <a:spcPct val="80000"/>
              </a:lnSpc>
              <a:buClr>
                <a:schemeClr val="tx1"/>
              </a:buClr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000"/>
              <a:t>wykrycie przedawkowania, często zanim wystąpią objawy kliniczne</a:t>
            </a:r>
          </a:p>
          <a:p>
            <a:pPr marL="336550" indent="-336550" eaLnBrk="1" hangingPunct="1">
              <a:lnSpc>
                <a:spcPct val="80000"/>
              </a:lnSpc>
              <a:buClr>
                <a:schemeClr val="tx1"/>
              </a:buClr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000"/>
              <a:t>w zatruciach</a:t>
            </a:r>
          </a:p>
          <a:p>
            <a:pPr marL="336550" indent="-336550" eaLnBrk="1" hangingPunct="1">
              <a:lnSpc>
                <a:spcPct val="80000"/>
              </a:lnSpc>
              <a:buClr>
                <a:schemeClr val="tx1"/>
              </a:buClr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000"/>
              <a:t>wykrycie niesubordynacji chorego tj niezgodnego z zaleceniami lekarza zażywania leku (zjawisko non-compliance) </a:t>
            </a:r>
          </a:p>
          <a:p>
            <a:pPr marL="336550" indent="-336550" eaLnBrk="1" hangingPunct="1">
              <a:lnSpc>
                <a:spcPct val="80000"/>
              </a:lnSpc>
              <a:buClr>
                <a:schemeClr val="tx1"/>
              </a:buClr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000"/>
              <a:t>ocena parametrów kinetyki leków  w różnych stanach patologicznych (niewydolność wątroby lub nerek), dostosowanie dawki do określonej sytuacji klinicznej </a:t>
            </a:r>
          </a:p>
          <a:p>
            <a:pPr marL="336550" indent="-336550" eaLnBrk="1" hangingPunct="1">
              <a:lnSpc>
                <a:spcPct val="80000"/>
              </a:lnSpc>
              <a:buClr>
                <a:schemeClr val="tx1"/>
              </a:buClr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000"/>
              <a:t>bezpieczeństwo stosowania potencjalnie toksycznych dawek leków</a:t>
            </a:r>
          </a:p>
          <a:p>
            <a:pPr marL="336550" indent="-336550" eaLnBrk="1" hangingPunct="1">
              <a:lnSpc>
                <a:spcPct val="80000"/>
              </a:lnSpc>
              <a:buClr>
                <a:schemeClr val="tx1"/>
              </a:buClr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000"/>
              <a:t>w profilaktyce i leczeniu uzależnień</a:t>
            </a:r>
          </a:p>
          <a:p>
            <a:pPr marL="336550" indent="-336550" eaLnBrk="1" hangingPunct="1">
              <a:lnSpc>
                <a:spcPct val="80000"/>
              </a:lnSpc>
              <a:buClr>
                <a:schemeClr val="tx1"/>
              </a:buClr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000"/>
          </a:p>
          <a:p>
            <a:pPr marL="336550" indent="-336550" eaLnBrk="1" hangingPunct="1">
              <a:lnSpc>
                <a:spcPct val="80000"/>
              </a:lnSpc>
              <a:buClr>
                <a:schemeClr val="tx1"/>
              </a:buClr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000"/>
          </a:p>
          <a:p>
            <a:pPr marL="336550" indent="-336550" eaLnBrk="1" hangingPunct="1">
              <a:lnSpc>
                <a:spcPct val="80000"/>
              </a:lnSpc>
              <a:buClr>
                <a:schemeClr val="tx1"/>
              </a:buClr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000"/>
          </a:p>
          <a:p>
            <a:pPr marL="336550" indent="-336550" eaLnBrk="1" hangingPunct="1">
              <a:lnSpc>
                <a:spcPct val="80000"/>
              </a:lnSpc>
              <a:buClr>
                <a:srgbClr val="E3E3FF"/>
              </a:buClr>
              <a:buFont typeface="Wingdings" panose="05000000000000000000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000"/>
          </a:p>
          <a:p>
            <a:pPr marL="336550" indent="-336550" eaLnBrk="1" hangingPunct="1">
              <a:lnSpc>
                <a:spcPct val="80000"/>
              </a:lnSpc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000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104452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934075"/>
            <a:ext cx="23399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92221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589963" cy="1143000"/>
          </a:xfrm>
        </p:spPr>
        <p:txBody>
          <a:bodyPr/>
          <a:lstStyle/>
          <a:p>
            <a:pPr eaLnBrk="1" hangingPunct="1"/>
            <a:r>
              <a:rPr lang="pl-PL" altLang="pl-PL" sz="3200"/>
              <a:t>Co charakteryzuje leki dla których stosuje się TDM? 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773238"/>
            <a:ext cx="8208962" cy="43926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000"/>
              <a:t>korelacja między stężeniem leku we krwi i w obrębie receptora farmakologicznego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pl-PL" altLang="pl-PL" sz="2000"/>
              <a:t>wąski wskaźnik terapeutycznym (niewielka rozpiętość między stężeniem terapeutycznym i toksycznym)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pl-PL" altLang="pl-PL" sz="2000"/>
              <a:t>silne działanie biologiczne, ale efekt kliniczny tego działania jest trudny do jednolitej interpretacji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pl-PL" altLang="pl-PL" sz="2000"/>
              <a:t>niebezpieczne działania toksyczne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pl-PL" altLang="pl-PL" sz="2000"/>
              <a:t>skłonność do interakcji z innymi lekami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pl-PL" altLang="pl-PL" sz="2000"/>
              <a:t>znaczne różnice osobnicze w zakresie farmakokinetyki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pl-PL" altLang="pl-PL" sz="2000"/>
              <a:t>istotne zmiany podstawowych parametrów kinetycznych w chorobach układu krążenia, nerek i wątroby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pl-PL" altLang="pl-PL" sz="2000"/>
              <a:t>farmakokinetyką nieliniowa (niewielkie zwiększenie dawki leku powoduje nieproporcjonalny wzrost jego stężenia we krwi)</a:t>
            </a:r>
          </a:p>
        </p:txBody>
      </p:sp>
      <p:pic>
        <p:nvPicPr>
          <p:cNvPr id="106500" name="Picture 4" descr="ANd9GcTu5fTik6n2DveXafzcwtYPc4j3530wlS2HWDqtEBrs4SufMKK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69125" y="5999163"/>
            <a:ext cx="2174875" cy="8588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1493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56B4D41-DFDA-4DEF-B579-C1D4F9726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tx1"/>
                </a:solidFill>
                <a:latin typeface="+mn-lt"/>
              </a:rPr>
              <a:t/>
            </a:r>
            <a:br>
              <a:rPr lang="pl-PL" dirty="0">
                <a:solidFill>
                  <a:schemeClr val="tx1"/>
                </a:solidFill>
                <a:latin typeface="+mn-lt"/>
              </a:rPr>
            </a:br>
            <a:r>
              <a:rPr lang="pl-PL" sz="3600" dirty="0">
                <a:solidFill>
                  <a:schemeClr val="tx1"/>
                </a:solidFill>
                <a:latin typeface="+mn-lt"/>
              </a:rPr>
              <a:t>Rozpuszczenie substancji leczniczej</a:t>
            </a:r>
            <a:r>
              <a:rPr lang="pl-PL" dirty="0">
                <a:solidFill>
                  <a:schemeClr val="tx1"/>
                </a:solidFill>
                <a:latin typeface="+mn-lt"/>
              </a:rPr>
              <a:t/>
            </a:r>
            <a:br>
              <a:rPr lang="pl-PL" dirty="0">
                <a:solidFill>
                  <a:schemeClr val="tx1"/>
                </a:solidFill>
                <a:latin typeface="+mn-lt"/>
              </a:rPr>
            </a:br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D608BB4-5960-4C19-A2D1-C638AF9A8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68940"/>
          </a:xfrm>
        </p:spPr>
        <p:txBody>
          <a:bodyPr>
            <a:noAutofit/>
          </a:bodyPr>
          <a:lstStyle/>
          <a:p>
            <a:r>
              <a:rPr lang="pl-PL" sz="2200" dirty="0">
                <a:solidFill>
                  <a:schemeClr val="tx1"/>
                </a:solidFill>
                <a:latin typeface="+mn-lt"/>
              </a:rPr>
              <a:t>Istniej korelacja między szybkością rozpuszczania się substancji czynnej a szybkością wchłaniania</a:t>
            </a:r>
          </a:p>
          <a:p>
            <a:r>
              <a:rPr lang="pl-PL" sz="2200" dirty="0">
                <a:solidFill>
                  <a:schemeClr val="tx1"/>
                </a:solidFill>
                <a:latin typeface="+mn-lt"/>
              </a:rPr>
              <a:t>Zdolność substancji do przechodzenia do roztworu określają dwa czynniki: rozpuszczalność i szybkość rozpuszczania</a:t>
            </a:r>
          </a:p>
          <a:p>
            <a:r>
              <a:rPr lang="pl-PL" sz="2200" dirty="0">
                <a:solidFill>
                  <a:schemeClr val="tx1"/>
                </a:solidFill>
                <a:latin typeface="+mn-lt"/>
              </a:rPr>
              <a:t>Szybkość rozpuszczania zależy od: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200" dirty="0">
                <a:solidFill>
                  <a:schemeClr val="tx1"/>
                </a:solidFill>
                <a:latin typeface="+mn-lt"/>
              </a:rPr>
              <a:t>powierzchni rozpuszczanych cząstek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200" dirty="0">
                <a:solidFill>
                  <a:schemeClr val="tx1"/>
                </a:solidFill>
                <a:latin typeface="+mn-lt"/>
              </a:rPr>
              <a:t>stanu równowagi między substancją rozpuszczoną a rozpuszczalnikiem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200" dirty="0">
                <a:solidFill>
                  <a:schemeClr val="tx1"/>
                </a:solidFill>
                <a:latin typeface="+mn-lt"/>
              </a:rPr>
              <a:t>temperatury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200" dirty="0">
                <a:solidFill>
                  <a:schemeClr val="tx1"/>
                </a:solidFill>
                <a:latin typeface="+mn-lt"/>
              </a:rPr>
              <a:t>szybkości mieszania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200" dirty="0">
                <a:solidFill>
                  <a:schemeClr val="tx1"/>
                </a:solidFill>
                <a:latin typeface="+mn-lt"/>
              </a:rPr>
              <a:t>lepkości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200" dirty="0">
                <a:solidFill>
                  <a:schemeClr val="tx1"/>
                </a:solidFill>
                <a:latin typeface="+mn-lt"/>
              </a:rPr>
              <a:t>absorpcji rozpuszczonych cząstek na powierzchni  cząstek stałych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200" dirty="0">
                <a:solidFill>
                  <a:schemeClr val="tx1"/>
                </a:solidFill>
                <a:latin typeface="+mn-lt"/>
              </a:rPr>
              <a:t>polimorfizmu substancji leczniczych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200" dirty="0">
                <a:solidFill>
                  <a:schemeClr val="tx1"/>
                </a:solidFill>
                <a:latin typeface="+mn-lt"/>
              </a:rPr>
              <a:t>odczynu środowiska</a:t>
            </a:r>
            <a:endParaRPr lang="en-US" sz="22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" name="Picture 4" descr="ANd9GcTu5fTik6n2DveXafzcwtYPc4j3530wlS2HWDqtEBrs4SufMKKn">
            <a:extLst>
              <a:ext uri="{FF2B5EF4-FFF2-40B4-BE49-F238E27FC236}">
                <a16:creationId xmlns:a16="http://schemas.microsoft.com/office/drawing/2014/main" xmlns="" id="{D08A081C-9751-4333-BD04-A4C6A07862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803888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3200">
                <a:solidFill>
                  <a:schemeClr val="tx1"/>
                </a:solidFill>
              </a:rPr>
              <a:t>Przykłady leków:</a:t>
            </a:r>
          </a:p>
        </p:txBody>
      </p:sp>
      <p:sp>
        <p:nvSpPr>
          <p:cNvPr id="10752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98588"/>
            <a:ext cx="8569325" cy="4535487"/>
          </a:xfrm>
        </p:spPr>
        <p:txBody>
          <a:bodyPr lIns="90000" tIns="46800" rIns="90000" bIns="46800">
            <a:normAutofit lnSpcReduction="10000"/>
          </a:bodyPr>
          <a:lstStyle/>
          <a:p>
            <a:pPr marL="336550" indent="-336550" eaLnBrk="1" hangingPunct="1">
              <a:lnSpc>
                <a:spcPct val="90000"/>
              </a:lnSpc>
              <a:buClr>
                <a:schemeClr val="tx1"/>
              </a:buClr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l-PL" altLang="pl-PL" sz="2400"/>
              <a:t>glikozydy naparstnicy (digoksyna)</a:t>
            </a:r>
          </a:p>
          <a:p>
            <a:pPr marL="336550" indent="-336550" eaLnBrk="1" hangingPunct="1">
              <a:lnSpc>
                <a:spcPct val="90000"/>
              </a:lnSpc>
              <a:buClr>
                <a:schemeClr val="tx1"/>
              </a:buClr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l-PL" altLang="pl-PL" sz="2400"/>
              <a:t>aminoglikozydy (amikacyna, gentamycyna)</a:t>
            </a:r>
          </a:p>
          <a:p>
            <a:pPr marL="336550" indent="-336550" eaLnBrk="1" hangingPunct="1">
              <a:lnSpc>
                <a:spcPct val="90000"/>
              </a:lnSpc>
              <a:buClr>
                <a:schemeClr val="tx1"/>
              </a:buClr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l-PL" altLang="pl-PL" sz="2400"/>
              <a:t>wankomycyna</a:t>
            </a:r>
          </a:p>
          <a:p>
            <a:pPr marL="336550" indent="-336550" eaLnBrk="1" hangingPunct="1">
              <a:lnSpc>
                <a:spcPct val="90000"/>
              </a:lnSpc>
              <a:buClr>
                <a:schemeClr val="tx1"/>
              </a:buClr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l-PL" altLang="pl-PL" sz="2400"/>
              <a:t>leki przeciwpadaczkowe(fenytoina, karbamazepina, kwas walproinowy)</a:t>
            </a:r>
          </a:p>
          <a:p>
            <a:pPr marL="336550" indent="-336550" eaLnBrk="1" hangingPunct="1">
              <a:lnSpc>
                <a:spcPct val="90000"/>
              </a:lnSpc>
              <a:buClr>
                <a:schemeClr val="tx1"/>
              </a:buClr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l-PL" altLang="pl-PL" sz="2400"/>
              <a:t>metyloksantyny (teofilina)</a:t>
            </a:r>
          </a:p>
          <a:p>
            <a:pPr marL="336550" indent="-336550" eaLnBrk="1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l-PL" altLang="pl-PL" sz="2400"/>
              <a:t>leki przeciwdepresyjne (sole litu)</a:t>
            </a:r>
          </a:p>
          <a:p>
            <a:pPr marL="336550" indent="-336550" eaLnBrk="1" hangingPunct="1">
              <a:lnSpc>
                <a:spcPct val="90000"/>
              </a:lnSpc>
              <a:buClr>
                <a:schemeClr val="tx1"/>
              </a:buClr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l-PL" altLang="pl-PL" sz="2400"/>
              <a:t>leki antyarytmiczne (chinidyna, lidokaina, propafenon)</a:t>
            </a:r>
          </a:p>
          <a:p>
            <a:pPr marL="336550" indent="-336550" eaLnBrk="1" hangingPunct="1">
              <a:lnSpc>
                <a:spcPct val="90000"/>
              </a:lnSpc>
              <a:buClr>
                <a:schemeClr val="tx1"/>
              </a:buClr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l-PL" altLang="pl-PL" sz="2400"/>
              <a:t>leki przeciwbólowe i NLPZ (paracetamol, ASA)</a:t>
            </a:r>
          </a:p>
          <a:p>
            <a:pPr marL="336550" indent="-336550" eaLnBrk="1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l-PL" altLang="pl-PL" sz="2400"/>
              <a:t>leki immunosupresyjne (cyklosporyna)</a:t>
            </a:r>
          </a:p>
          <a:p>
            <a:pPr marL="336550" indent="-336550" eaLnBrk="1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l-PL" altLang="pl-PL" sz="2400"/>
              <a:t>leki przeciwnowotworowe (metotreksat)</a:t>
            </a:r>
          </a:p>
          <a:p>
            <a:pPr marL="336550" indent="-336550" eaLnBrk="1" hangingPunct="1">
              <a:lnSpc>
                <a:spcPct val="90000"/>
              </a:lnSpc>
              <a:buClr>
                <a:srgbClr val="E3E3FF"/>
              </a:buClr>
              <a:buFont typeface="Wingdings" panose="05000000000000000000" pitchFamily="2" charset="2"/>
              <a:buChar char="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endParaRPr lang="pl-PL" altLang="pl-PL" sz="2400"/>
          </a:p>
          <a:p>
            <a:pPr marL="336550" indent="-336550" eaLnBrk="1" hangingPunct="1">
              <a:lnSpc>
                <a:spcPct val="90000"/>
              </a:lnSpc>
              <a:spcBef>
                <a:spcPts val="1000"/>
              </a:spcBef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endParaRPr lang="pl-PL" altLang="pl-PL" sz="2400"/>
          </a:p>
          <a:p>
            <a:pPr marL="336550" indent="-336550" eaLnBrk="1" hangingPunct="1">
              <a:lnSpc>
                <a:spcPct val="90000"/>
              </a:lnSpc>
              <a:spcBef>
                <a:spcPts val="1000"/>
              </a:spcBef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endParaRPr lang="pl-PL" altLang="pl-PL" sz="3600"/>
          </a:p>
        </p:txBody>
      </p:sp>
      <p:pic>
        <p:nvPicPr>
          <p:cNvPr id="10752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934075"/>
            <a:ext cx="23399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67674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2550"/>
            <a:ext cx="8229600" cy="1435100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3200">
                <a:solidFill>
                  <a:schemeClr val="tx1"/>
                </a:solidFill>
              </a:rPr>
              <a:t/>
            </a:r>
            <a:br>
              <a:rPr lang="pl-PL" altLang="pl-PL" sz="3200">
                <a:solidFill>
                  <a:schemeClr val="tx1"/>
                </a:solidFill>
              </a:rPr>
            </a:br>
            <a:r>
              <a:rPr lang="pl-PL" altLang="pl-PL" sz="3200">
                <a:solidFill>
                  <a:schemeClr val="tx1"/>
                </a:solidFill>
              </a:rPr>
              <a:t>Terapeutyczne monitorowanie leków - zasady</a:t>
            </a:r>
          </a:p>
        </p:txBody>
      </p:sp>
      <p:sp>
        <p:nvSpPr>
          <p:cNvPr id="10957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628775"/>
            <a:ext cx="8153400" cy="504825"/>
          </a:xfrm>
        </p:spPr>
        <p:txBody>
          <a:bodyPr lIns="90000" tIns="46800" rIns="90000" bIns="46800"/>
          <a:lstStyle/>
          <a:p>
            <a:pPr algn="ctr" eaLnBrk="1" hangingPunct="1">
              <a:lnSpc>
                <a:spcPct val="80000"/>
              </a:lnSpc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/>
              <a:t>Nie rutynowo!!!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/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b="1"/>
          </a:p>
        </p:txBody>
      </p:sp>
      <p:sp>
        <p:nvSpPr>
          <p:cNvPr id="1095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2276475"/>
            <a:ext cx="8207375" cy="3744913"/>
          </a:xfrm>
        </p:spPr>
        <p:txBody>
          <a:bodyPr lIns="90000" tIns="46800" rIns="90000" bIns="46800"/>
          <a:lstStyle/>
          <a:p>
            <a:pPr marL="336550" indent="-336550" eaLnBrk="1" hangingPunct="1">
              <a:lnSpc>
                <a:spcPct val="80000"/>
              </a:lnSpc>
              <a:spcBef>
                <a:spcPts val="600"/>
              </a:spcBef>
              <a:buClr>
                <a:schemeClr val="tx1"/>
              </a:buClr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l-PL" altLang="pl-PL" sz="2000"/>
              <a:t>ocena w stanie stacjonarnym</a:t>
            </a:r>
          </a:p>
          <a:p>
            <a:pPr marL="336550" indent="-336550" eaLnBrk="1" hangingPunct="1">
              <a:lnSpc>
                <a:spcPct val="80000"/>
              </a:lnSpc>
              <a:spcBef>
                <a:spcPts val="600"/>
              </a:spcBef>
              <a:buClr>
                <a:schemeClr val="tx1"/>
              </a:buClr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l-PL" altLang="pl-PL" sz="2000"/>
              <a:t>niezbędne uwzględnienie:</a:t>
            </a:r>
          </a:p>
          <a:p>
            <a:pPr marL="336550" indent="-336550" eaLnBrk="1" hangingPunct="1">
              <a:lnSpc>
                <a:spcPct val="80000"/>
              </a:lnSpc>
              <a:spcBef>
                <a:spcPts val="600"/>
              </a:spcBef>
              <a:buClr>
                <a:schemeClr val="tx1"/>
              </a:buClr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l-PL" altLang="pl-PL" sz="2000"/>
              <a:t>        - interakcji pomiędzy lekami</a:t>
            </a:r>
          </a:p>
          <a:p>
            <a:pPr marL="336550" indent="-336550" eaLnBrk="1" hangingPunct="1">
              <a:lnSpc>
                <a:spcPct val="80000"/>
              </a:lnSpc>
              <a:spcBef>
                <a:spcPts val="600"/>
              </a:spcBef>
              <a:buClr>
                <a:schemeClr val="tx1"/>
              </a:buClr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l-PL" altLang="pl-PL" sz="2000"/>
              <a:t>        - stanu zdrowia chorego</a:t>
            </a:r>
          </a:p>
          <a:p>
            <a:pPr marL="336550" indent="-336550" eaLnBrk="1" hangingPunct="1">
              <a:lnSpc>
                <a:spcPct val="80000"/>
              </a:lnSpc>
              <a:spcBef>
                <a:spcPts val="600"/>
              </a:spcBef>
              <a:buClr>
                <a:schemeClr val="tx1"/>
              </a:buClr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l-PL" altLang="pl-PL" sz="2000"/>
              <a:t>        - wyników innych badań</a:t>
            </a:r>
          </a:p>
          <a:p>
            <a:pPr marL="336550" indent="-336550" eaLnBrk="1" hangingPunct="1">
              <a:lnSpc>
                <a:spcPct val="80000"/>
              </a:lnSpc>
              <a:spcBef>
                <a:spcPts val="600"/>
              </a:spcBef>
              <a:buClr>
                <a:schemeClr val="tx1"/>
              </a:buClr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l-PL" altLang="pl-PL" sz="2000"/>
              <a:t>oznaczanie stężenia przed następna dawką (rano)</a:t>
            </a:r>
          </a:p>
          <a:p>
            <a:pPr marL="336550" indent="-336550" eaLnBrk="1" hangingPunct="1">
              <a:lnSpc>
                <a:spcPct val="80000"/>
              </a:lnSpc>
              <a:spcBef>
                <a:spcPts val="600"/>
              </a:spcBef>
              <a:buClr>
                <a:schemeClr val="tx1"/>
              </a:buClr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l-PL" altLang="pl-PL" sz="2000"/>
              <a:t>            wyjątek:      - zatrucia</a:t>
            </a:r>
          </a:p>
          <a:p>
            <a:pPr marL="336550" indent="-336550" eaLnBrk="1" hangingPunct="1">
              <a:lnSpc>
                <a:spcPct val="80000"/>
              </a:lnSpc>
              <a:spcBef>
                <a:spcPts val="600"/>
              </a:spcBef>
              <a:buClr>
                <a:schemeClr val="tx1"/>
              </a:buClr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l-PL" altLang="pl-PL" sz="2000"/>
              <a:t>  					      - ciężki stan chorego</a:t>
            </a:r>
          </a:p>
          <a:p>
            <a:pPr marL="336550" indent="-336550" eaLnBrk="1" hangingPunct="1">
              <a:lnSpc>
                <a:spcPct val="80000"/>
              </a:lnSpc>
              <a:spcBef>
                <a:spcPts val="600"/>
              </a:spcBef>
              <a:buClr>
                <a:schemeClr val="tx1"/>
              </a:buClr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l-PL" altLang="pl-PL" sz="2000"/>
              <a:t>znane są stężenia terapeutyczne i toksyczne dla danej metody oznaczenia stężenia leku w warunkach określonego laboratorium</a:t>
            </a:r>
          </a:p>
        </p:txBody>
      </p:sp>
      <p:pic>
        <p:nvPicPr>
          <p:cNvPr id="109573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934075"/>
            <a:ext cx="23399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65944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98CD8AF-E295-4EF2-99AC-5D368837D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>
                <a:solidFill>
                  <a:schemeClr val="tx1"/>
                </a:solidFill>
                <a:latin typeface="+mn-lt"/>
              </a:rPr>
              <a:t>Dyfuzja leku do miejsca wchłaniania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20D9F98-5F26-4B95-85D2-1AEFD7B39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200" dirty="0">
                <a:solidFill>
                  <a:schemeClr val="tx1"/>
                </a:solidFill>
                <a:latin typeface="+mn-lt"/>
              </a:rPr>
              <a:t>Istotne dla leków podawanych doustnie</a:t>
            </a:r>
          </a:p>
          <a:p>
            <a:endParaRPr lang="pl-PL" sz="2200" dirty="0">
              <a:solidFill>
                <a:schemeClr val="tx1"/>
              </a:solidFill>
              <a:latin typeface="+mn-lt"/>
            </a:endParaRPr>
          </a:p>
          <a:p>
            <a:r>
              <a:rPr lang="pl-PL" sz="2200" dirty="0">
                <a:solidFill>
                  <a:schemeClr val="tx1"/>
                </a:solidFill>
                <a:latin typeface="+mn-lt"/>
              </a:rPr>
              <a:t>Podaż płynów w czasie doustnego podawania leków przyspiesza dyfuzję substancji leczniczych do miejsca wchłaniania, a przyjęcie pokarmu proces ten opóźnia</a:t>
            </a:r>
          </a:p>
          <a:p>
            <a:endParaRPr lang="en-US" dirty="0"/>
          </a:p>
        </p:txBody>
      </p:sp>
      <p:pic>
        <p:nvPicPr>
          <p:cNvPr id="5" name="Picture 4" descr="ANd9GcTu5fTik6n2DveXafzcwtYPc4j3530wlS2HWDqtEBrs4SufMKKn">
            <a:extLst>
              <a:ext uri="{FF2B5EF4-FFF2-40B4-BE49-F238E27FC236}">
                <a16:creationId xmlns:a16="http://schemas.microsoft.com/office/drawing/2014/main" xmlns="" id="{C0C3236E-9802-49B1-8371-00B30E0D80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6924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pl-PL" sz="3200" u="sng" dirty="0">
                <a:solidFill>
                  <a:schemeClr val="tx1"/>
                </a:solidFill>
                <a:latin typeface="+mn-lt"/>
              </a:rPr>
              <a:t>Wchłanianie</a:t>
            </a:r>
            <a:r>
              <a:rPr lang="pl-PL" sz="3600" u="sng" dirty="0">
                <a:latin typeface="+mn-lt"/>
              </a:rPr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688632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  <a:latin typeface="+mn-lt"/>
              </a:rPr>
              <a:t> </a:t>
            </a:r>
          </a:p>
          <a:p>
            <a:r>
              <a:rPr lang="pl-PL" dirty="0">
                <a:solidFill>
                  <a:schemeClr val="tx1"/>
                </a:solidFill>
                <a:latin typeface="+mn-lt"/>
              </a:rPr>
              <a:t>	</a:t>
            </a:r>
            <a:r>
              <a:rPr lang="pl-PL" sz="2200" b="1" dirty="0">
                <a:solidFill>
                  <a:schemeClr val="tx1"/>
                </a:solidFill>
                <a:latin typeface="+mn-lt"/>
              </a:rPr>
              <a:t>Definicja:</a:t>
            </a:r>
          </a:p>
          <a:p>
            <a:r>
              <a:rPr lang="pl-PL" sz="2200" dirty="0">
                <a:solidFill>
                  <a:schemeClr val="tx1"/>
                </a:solidFill>
                <a:latin typeface="+mn-lt"/>
              </a:rPr>
              <a:t>	Procesy związane z przejściem leku z miejsca podania do krążenia ogólnego	</a:t>
            </a:r>
          </a:p>
          <a:p>
            <a:r>
              <a:rPr lang="pl-PL" sz="2200" dirty="0">
                <a:solidFill>
                  <a:schemeClr val="tx1"/>
                </a:solidFill>
                <a:latin typeface="+mn-lt"/>
              </a:rPr>
              <a:t>	</a:t>
            </a:r>
          </a:p>
          <a:p>
            <a:r>
              <a:rPr lang="pl-PL" sz="2200" dirty="0">
                <a:solidFill>
                  <a:schemeClr val="tx1"/>
                </a:solidFill>
                <a:latin typeface="+mn-lt"/>
              </a:rPr>
              <a:t>	Jedynie bezpośrednie podanie leku do krwi (dożylne, dotętnicze, dosercowe) omija ten proces.</a:t>
            </a:r>
          </a:p>
          <a:p>
            <a:endParaRPr lang="pl-PL" sz="2200" dirty="0">
              <a:solidFill>
                <a:schemeClr val="tx1"/>
              </a:solidFill>
              <a:latin typeface="+mn-lt"/>
            </a:endParaRPr>
          </a:p>
          <a:p>
            <a:r>
              <a:rPr lang="pl-PL" sz="2200" dirty="0">
                <a:solidFill>
                  <a:schemeClr val="tx1"/>
                </a:solidFill>
                <a:latin typeface="+mn-lt"/>
              </a:rPr>
              <a:t>  Wchłanianie leków może obywać się przez skórę, płuca, błony śluzowe (jamy ustnej, nosa, żołądka, jelit, odbytnicy, oskrzeli, dróg rodnych, dróg moczowych), z tkanki podskórnej i mięśniowej.</a:t>
            </a:r>
          </a:p>
          <a:p>
            <a:endParaRPr lang="pl-PL" sz="2300" dirty="0"/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umed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2312</TotalTime>
  <Words>2053</Words>
  <Application>Microsoft Office PowerPoint</Application>
  <PresentationFormat>Pokaz na ekranie (4:3)</PresentationFormat>
  <Paragraphs>654</Paragraphs>
  <Slides>71</Slides>
  <Notes>9</Notes>
  <HiddenSlides>0</HiddenSlides>
  <MMClips>0</MMClips>
  <ScaleCrop>false</ScaleCrop>
  <HeadingPairs>
    <vt:vector size="6" baseType="variant">
      <vt:variant>
        <vt:lpstr>Używane czcionki</vt:lpstr>
      </vt:variant>
      <vt:variant>
        <vt:i4>10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71</vt:i4>
      </vt:variant>
    </vt:vector>
  </HeadingPairs>
  <TitlesOfParts>
    <vt:vector size="83" baseType="lpstr">
      <vt:lpstr>Arabic Typesetting</vt:lpstr>
      <vt:lpstr>Arial</vt:lpstr>
      <vt:lpstr>Calibri</vt:lpstr>
      <vt:lpstr>Calibri Light</vt:lpstr>
      <vt:lpstr>Franklin Gothic Demi Cond</vt:lpstr>
      <vt:lpstr>Franklin Gothic Medium</vt:lpstr>
      <vt:lpstr>Lucida Sans Unicode</vt:lpstr>
      <vt:lpstr>Swis721ThEU</vt:lpstr>
      <vt:lpstr>Times New Roman</vt:lpstr>
      <vt:lpstr>Wingdings</vt:lpstr>
      <vt:lpstr>umed</vt:lpstr>
      <vt:lpstr>Motyw pakietu Office</vt:lpstr>
      <vt:lpstr>   Podstawy farmakokinetyki klinicznej. Metody monitorowania farmakoterapii.   </vt:lpstr>
      <vt:lpstr>farmakokinetyka </vt:lpstr>
      <vt:lpstr>farmakodynamika</vt:lpstr>
      <vt:lpstr>Farmakokinetyka – losy leku w organizmie </vt:lpstr>
      <vt:lpstr>Uwalnianie </vt:lpstr>
      <vt:lpstr>Rozpad postaci leku</vt:lpstr>
      <vt:lpstr> Rozpuszczenie substancji leczniczej </vt:lpstr>
      <vt:lpstr>Dyfuzja leku do miejsca wchłaniania</vt:lpstr>
      <vt:lpstr>Wchłanianie </vt:lpstr>
      <vt:lpstr>Wchłanianie</vt:lpstr>
      <vt:lpstr>Wchłanianie</vt:lpstr>
      <vt:lpstr>Wchłanianie</vt:lpstr>
      <vt:lpstr>Wchłanianie</vt:lpstr>
      <vt:lpstr>Przykład opóźniania wchłaniania</vt:lpstr>
      <vt:lpstr>Transport leków przez błony biologiczne</vt:lpstr>
      <vt:lpstr>Transport leków przez błony biologiczne</vt:lpstr>
      <vt:lpstr>Efekt pierwszego przejścia</vt:lpstr>
      <vt:lpstr>Efekt pierwszego przejścia</vt:lpstr>
      <vt:lpstr>Prezentacja programu PowerPoint</vt:lpstr>
      <vt:lpstr> Dostępność biologiczna (F) (biodostępność)</vt:lpstr>
      <vt:lpstr>Parametry określające dostępność biologiczną –  od czego zależą?</vt:lpstr>
      <vt:lpstr>Parametry określające dostępność biologiczną</vt:lpstr>
      <vt:lpstr>Prezentacja programu PowerPoint</vt:lpstr>
      <vt:lpstr>Prezentacja programu PowerPoint</vt:lpstr>
      <vt:lpstr>Dostępność biologiczna</vt:lpstr>
      <vt:lpstr>Prezentacja programu PowerPoint</vt:lpstr>
      <vt:lpstr>Dystrybucja</vt:lpstr>
      <vt:lpstr>Kompartment</vt:lpstr>
      <vt:lpstr>Modele farmakokinetyczne</vt:lpstr>
      <vt:lpstr>Kompartment</vt:lpstr>
      <vt:lpstr>Objętość dystrybucji (Vd)</vt:lpstr>
      <vt:lpstr>Objętość dystrybucji (Vd)</vt:lpstr>
      <vt:lpstr>Objętość dystrybucji (Vd) znaczenie praktyczne</vt:lpstr>
      <vt:lpstr>Objętość dystrybucji (Vd)  wykorzystanie praktyczne </vt:lpstr>
      <vt:lpstr>Wiązanie leku z białkami</vt:lpstr>
      <vt:lpstr>Wiązanie leku z białkami</vt:lpstr>
      <vt:lpstr>Wiązanie leku z białkami</vt:lpstr>
      <vt:lpstr>Wiązanie leku z białkami</vt:lpstr>
      <vt:lpstr>Interakcje leków na etapie wiązania  z białkami krwi</vt:lpstr>
      <vt:lpstr>Metabolizm (M)</vt:lpstr>
      <vt:lpstr>Metabolizm</vt:lpstr>
      <vt:lpstr>Metabolizm</vt:lpstr>
      <vt:lpstr>Czynniki wpływające na metabolizm</vt:lpstr>
      <vt:lpstr>Izoenzymy cytochromu P-450</vt:lpstr>
      <vt:lpstr>Wpływ leków na izoenzymy cytochromu P-450</vt:lpstr>
      <vt:lpstr>Prezentacja programu PowerPoint</vt:lpstr>
      <vt:lpstr>Wydalanie (E)</vt:lpstr>
      <vt:lpstr>Wydalanie przez nerki</vt:lpstr>
      <vt:lpstr>Wydalanie przez nerki</vt:lpstr>
      <vt:lpstr>Eliminacja</vt:lpstr>
      <vt:lpstr>Klirens leku</vt:lpstr>
      <vt:lpstr>Stała eliminacji</vt:lpstr>
      <vt:lpstr>Stężenie stacjonarne</vt:lpstr>
      <vt:lpstr>Biologiczny okres półtrwania (t½)</vt:lpstr>
      <vt:lpstr>Biologiczny okres półtrwania</vt:lpstr>
      <vt:lpstr>Farmakokinetyka</vt:lpstr>
      <vt:lpstr>Prezentacja programu PowerPoint</vt:lpstr>
      <vt:lpstr>Prezentacja programu PowerPoint</vt:lpstr>
      <vt:lpstr>Charakterystyka procesów przebiegających  według kinetyki liniowej</vt:lpstr>
      <vt:lpstr>Prezentacja programu PowerPoint</vt:lpstr>
      <vt:lpstr>Prezentacja programu PowerPoint</vt:lpstr>
      <vt:lpstr>Charakterystyka procesów przebiegających  według kinetyki nieliniowej</vt:lpstr>
      <vt:lpstr>Zagrożenia wynikające z kinetyki nieliniowej</vt:lpstr>
      <vt:lpstr>Leki podlegające prawom kinetyki nieliniowej</vt:lpstr>
      <vt:lpstr> Metody monitorowania farmakoterapii</vt:lpstr>
      <vt:lpstr>Terapia monitorowana</vt:lpstr>
      <vt:lpstr>Metody monitorowania farmakoterapii</vt:lpstr>
      <vt:lpstr>Terapeutyczne monitorowanie leków (TDM) umożliwia: </vt:lpstr>
      <vt:lpstr>Co charakteryzuje leki dla których stosuje się TDM? </vt:lpstr>
      <vt:lpstr>Przykłady leków:</vt:lpstr>
      <vt:lpstr> Terapeutyczne monitorowanie leków - zasady</vt:lpstr>
    </vt:vector>
  </TitlesOfParts>
  <Company>UM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Wdowczyk</dc:creator>
  <cp:lastModifiedBy>Zenona Pewca</cp:lastModifiedBy>
  <cp:revision>155</cp:revision>
  <dcterms:created xsi:type="dcterms:W3CDTF">2009-06-18T09:19:28Z</dcterms:created>
  <dcterms:modified xsi:type="dcterms:W3CDTF">2023-01-11T08:24:51Z</dcterms:modified>
</cp:coreProperties>
</file>